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79" r:id="rId3"/>
    <p:sldId id="284" r:id="rId4"/>
    <p:sldId id="28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5717971-DE92-BE45-BD4C-D86239C4C840}">
          <p14:sldIdLst>
            <p14:sldId id="262"/>
            <p14:sldId id="279"/>
            <p14:sldId id="284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0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54F72-6B5B-4B18-B71A-BE85DBD96160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5FEBC-EA08-4753-88E9-34EB5EEBB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4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_тем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15938" y="1739900"/>
            <a:ext cx="6342062" cy="727075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0" hasCustomPrompt="1"/>
          </p:nvPr>
        </p:nvSpPr>
        <p:spPr>
          <a:xfrm>
            <a:off x="10201275" y="6216300"/>
            <a:ext cx="1439863" cy="273735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Месяц год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E8B2C7-E20A-9148-A5B1-072C019E9C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5939" y="6216300"/>
            <a:ext cx="1344612" cy="2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7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нкты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9" y="549275"/>
            <a:ext cx="4851192" cy="5539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7581900" y="549275"/>
            <a:ext cx="4059238" cy="5292725"/>
          </a:xfrm>
          <a:prstGeom prst="roundRect">
            <a:avLst>
              <a:gd name="adj" fmla="val 7576"/>
            </a:avLst>
          </a:prstGeo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2"/>
          </p:nvPr>
        </p:nvSpPr>
        <p:spPr>
          <a:xfrm>
            <a:off x="515938" y="2089507"/>
            <a:ext cx="520700" cy="520700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ru-RU" dirty="0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3"/>
          </p:nvPr>
        </p:nvSpPr>
        <p:spPr>
          <a:xfrm>
            <a:off x="3817938" y="2089507"/>
            <a:ext cx="520700" cy="520700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ru-RU" dirty="0"/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4"/>
          </p:nvPr>
        </p:nvSpPr>
        <p:spPr>
          <a:xfrm>
            <a:off x="515938" y="3765907"/>
            <a:ext cx="520700" cy="520700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ru-RU" dirty="0"/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15"/>
          </p:nvPr>
        </p:nvSpPr>
        <p:spPr>
          <a:xfrm>
            <a:off x="3817938" y="3765907"/>
            <a:ext cx="520700" cy="520700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ru-RU" dirty="0"/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2740526"/>
            <a:ext cx="2816225" cy="7797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7" hasCustomPrompt="1"/>
          </p:nvPr>
        </p:nvSpPr>
        <p:spPr>
          <a:xfrm>
            <a:off x="3817938" y="2740526"/>
            <a:ext cx="2816225" cy="7797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527844" y="4416926"/>
            <a:ext cx="2816225" cy="7797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3817938" y="4416926"/>
            <a:ext cx="2816225" cy="7797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21"/>
          <p:cNvSpPr>
            <a:spLocks noGrp="1"/>
          </p:cNvSpPr>
          <p:nvPr>
            <p:ph type="body" sz="quarter" idx="20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142403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нкты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1062037" y="1562100"/>
            <a:ext cx="4868863" cy="40386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6286501" y="1562100"/>
            <a:ext cx="4867310" cy="40386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1062036" y="1752600"/>
            <a:ext cx="48688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0" y="1752600"/>
            <a:ext cx="48688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2036" y="2338457"/>
            <a:ext cx="48688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0" y="2338457"/>
            <a:ext cx="48688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2456598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нкты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350837" y="1562100"/>
            <a:ext cx="3653999" cy="40386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350837" y="1752600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50837" y="2338457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4168987" y="1562100"/>
            <a:ext cx="3654000" cy="40386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4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7987138" y="1562100"/>
            <a:ext cx="3654000" cy="40386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168986" y="1752600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4168986" y="2338457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7987138" y="1752600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7987138" y="2338457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3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34997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нкты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1120094" y="1533071"/>
            <a:ext cx="4868863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4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1120094" y="3652157"/>
            <a:ext cx="4868863" cy="1926000"/>
          </a:xfrm>
          <a:prstGeom prst="roundRect">
            <a:avLst>
              <a:gd name="adj" fmla="val 5751"/>
            </a:avLst>
          </a:prstGeom>
          <a:solidFill>
            <a:schemeClr val="accent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5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6226810" y="1533071"/>
            <a:ext cx="4868863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1120093" y="1678371"/>
            <a:ext cx="48688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120093" y="2264228"/>
            <a:ext cx="48688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10" y="1678371"/>
            <a:ext cx="48688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10" y="2264228"/>
            <a:ext cx="48688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1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6226810" y="3653200"/>
            <a:ext cx="4868863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226810" y="3798500"/>
            <a:ext cx="48688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226810" y="4384357"/>
            <a:ext cx="48688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4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1120093" y="3653200"/>
            <a:ext cx="4868863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1120093" y="3798500"/>
            <a:ext cx="48688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1120093" y="4384357"/>
            <a:ext cx="48688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7" name="Текст 21"/>
          <p:cNvSpPr>
            <a:spLocks noGrp="1"/>
          </p:cNvSpPr>
          <p:nvPr>
            <p:ph type="body" sz="quarter" idx="20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30944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нкты_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350837" y="1562100"/>
            <a:ext cx="3653999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350837" y="1752600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50837" y="2338457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4168987" y="1562100"/>
            <a:ext cx="3654000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4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7987138" y="1562100"/>
            <a:ext cx="3654000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168986" y="1752600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4168986" y="2338457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7987138" y="1752600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7987138" y="2338457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3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350837" y="3653200"/>
            <a:ext cx="5554663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2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6086475" y="3653200"/>
            <a:ext cx="5554663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350836" y="3800143"/>
            <a:ext cx="55546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350836" y="4386000"/>
            <a:ext cx="55546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6086475" y="3800143"/>
            <a:ext cx="55546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6086475" y="4386000"/>
            <a:ext cx="55546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9" name="Текст 21"/>
          <p:cNvSpPr>
            <a:spLocks noGrp="1"/>
          </p:cNvSpPr>
          <p:nvPr>
            <p:ph type="body" sz="quarter" idx="22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154329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нкты_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350837" y="1562100"/>
            <a:ext cx="3653999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350837" y="1752600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50837" y="2338457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4168987" y="1562100"/>
            <a:ext cx="3654000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4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7987138" y="1562100"/>
            <a:ext cx="3654000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168986" y="1752600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4168986" y="2338457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7987138" y="1752600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7987138" y="2338457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3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350836" y="3667557"/>
            <a:ext cx="3653999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9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4168986" y="3667557"/>
            <a:ext cx="3653999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0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7987139" y="3667557"/>
            <a:ext cx="3653999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350837" y="3798500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350837" y="4384357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4168986" y="3798500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4168986" y="4384357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987138" y="3798500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7987138" y="4384357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7" name="Текст 21"/>
          <p:cNvSpPr>
            <a:spLocks noGrp="1"/>
          </p:cNvSpPr>
          <p:nvPr>
            <p:ph type="body" sz="quarter" idx="24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1531194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нкты_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350837" y="1562100"/>
            <a:ext cx="2736000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8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3202271" y="1562100"/>
            <a:ext cx="2736000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9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8905138" y="1561129"/>
            <a:ext cx="2736000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0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6053705" y="1562100"/>
            <a:ext cx="2736000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350837" y="1752600"/>
            <a:ext cx="2736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50837" y="2338457"/>
            <a:ext cx="2736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202270" y="1752600"/>
            <a:ext cx="2736001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3202270" y="2338457"/>
            <a:ext cx="2736001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053706" y="1752600"/>
            <a:ext cx="2736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053706" y="2338457"/>
            <a:ext cx="2736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3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350836" y="3667557"/>
            <a:ext cx="3653999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9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4168986" y="3667557"/>
            <a:ext cx="3653999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0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7987139" y="3667557"/>
            <a:ext cx="3653999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350837" y="3798500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350837" y="4384357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4168986" y="3798500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4168986" y="4384357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987138" y="3798500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7987138" y="4384357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8905138" y="1752600"/>
            <a:ext cx="2736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8905138" y="2338457"/>
            <a:ext cx="2736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3" name="Текст 21"/>
          <p:cNvSpPr>
            <a:spLocks noGrp="1"/>
          </p:cNvSpPr>
          <p:nvPr>
            <p:ph type="body" sz="quarter" idx="26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709223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базовый с фото_в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9" y="549275"/>
            <a:ext cx="4851192" cy="5539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515939" y="1590674"/>
            <a:ext cx="4851192" cy="7797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1"/>
          </p:nvPr>
        </p:nvSpPr>
        <p:spPr>
          <a:xfrm>
            <a:off x="7538224" y="549275"/>
            <a:ext cx="4102914" cy="5292725"/>
          </a:xfrm>
          <a:prstGeom prst="roundRect">
            <a:avLst>
              <a:gd name="adj" fmla="val 3986"/>
            </a:avLst>
          </a:prstGeo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1270621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базовый с 2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9" y="549275"/>
            <a:ext cx="4851192" cy="5539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8567738" y="1590674"/>
            <a:ext cx="3073400" cy="4251326"/>
          </a:xfrm>
          <a:prstGeom prst="roundRect">
            <a:avLst>
              <a:gd name="adj" fmla="val 7576"/>
            </a:avLst>
          </a:prstGeo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2"/>
          </p:nvPr>
        </p:nvSpPr>
        <p:spPr>
          <a:xfrm>
            <a:off x="5214938" y="1590674"/>
            <a:ext cx="3073400" cy="4251326"/>
          </a:xfrm>
          <a:prstGeom prst="roundRect">
            <a:avLst>
              <a:gd name="adj" fmla="val 7576"/>
            </a:avLst>
          </a:prstGeom>
          <a:solidFill>
            <a:schemeClr val="accent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515939" y="1590674"/>
            <a:ext cx="3837852" cy="7797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9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3174770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990314" y="1736513"/>
            <a:ext cx="3268663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990314" y="1835572"/>
            <a:ext cx="3268663" cy="585857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1 000+</a:t>
            </a:r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990312" y="2810933"/>
            <a:ext cx="3268663" cy="85158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990312" y="2450980"/>
            <a:ext cx="3268663" cy="229144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29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4457414" y="1736513"/>
            <a:ext cx="3268663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4457414" y="1835572"/>
            <a:ext cx="3268663" cy="585857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1 000+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4457412" y="2810933"/>
            <a:ext cx="3268663" cy="85158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4457412" y="2450980"/>
            <a:ext cx="3268663" cy="229144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33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7924512" y="1736513"/>
            <a:ext cx="3268663" cy="19260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26" hasCustomPrompt="1"/>
          </p:nvPr>
        </p:nvSpPr>
        <p:spPr>
          <a:xfrm>
            <a:off x="7924512" y="1835572"/>
            <a:ext cx="3268663" cy="585857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1 000+</a:t>
            </a:r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7924510" y="2810933"/>
            <a:ext cx="3268663" cy="85158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28" hasCustomPrompt="1"/>
          </p:nvPr>
        </p:nvSpPr>
        <p:spPr>
          <a:xfrm>
            <a:off x="7924510" y="2450980"/>
            <a:ext cx="3268663" cy="229144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C813F059-3977-87FC-50EA-1565380C4118}"/>
              </a:ext>
            </a:extLst>
          </p:cNvPr>
          <p:cNvSpPr/>
          <p:nvPr userDrawn="1"/>
        </p:nvSpPr>
        <p:spPr>
          <a:xfrm>
            <a:off x="3076576" y="3855027"/>
            <a:ext cx="6030334" cy="1986973"/>
          </a:xfrm>
          <a:prstGeom prst="roundRect">
            <a:avLst>
              <a:gd name="adj" fmla="val 7621"/>
            </a:avLst>
          </a:prstGeom>
          <a:gradFill flip="none" rotWithShape="1">
            <a:gsLst>
              <a:gs pos="15000">
                <a:srgbClr val="1D41BC"/>
              </a:gs>
              <a:gs pos="74000">
                <a:srgbClr val="0C2589"/>
              </a:gs>
              <a:gs pos="93000">
                <a:srgbClr val="082293"/>
              </a:gs>
              <a:gs pos="47000">
                <a:srgbClr val="1433B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29" hasCustomPrompt="1"/>
          </p:nvPr>
        </p:nvSpPr>
        <p:spPr>
          <a:xfrm>
            <a:off x="3076576" y="3994844"/>
            <a:ext cx="6030334" cy="582269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Вы можете проконсультироваться с квалифицированным врачом</a:t>
            </a:r>
          </a:p>
        </p:txBody>
      </p:sp>
      <p:sp>
        <p:nvSpPr>
          <p:cNvPr id="41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3220896" y="4693787"/>
            <a:ext cx="2712313" cy="958851"/>
          </a:xfrm>
          <a:prstGeom prst="roundRect">
            <a:avLst>
              <a:gd name="adj" fmla="val 9002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2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6263050" y="4693787"/>
            <a:ext cx="2712313" cy="958851"/>
          </a:xfrm>
          <a:prstGeom prst="roundRect">
            <a:avLst>
              <a:gd name="adj" fmla="val 9002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3220896" y="4781986"/>
            <a:ext cx="2712313" cy="870652"/>
          </a:xfrm>
        </p:spPr>
        <p:txBody>
          <a:bodyPr lIns="72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Вы можете проконсультироваться с квалифицированным врачом</a:t>
            </a:r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6263049" y="4781986"/>
            <a:ext cx="2712313" cy="870652"/>
          </a:xfrm>
        </p:spPr>
        <p:txBody>
          <a:bodyPr lIns="72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Вы можете проконсультироваться с квалифицированным врачом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353685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_темный_с докладчик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15938" y="2457663"/>
            <a:ext cx="6294437" cy="727075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0" hasCustomPrompt="1"/>
          </p:nvPr>
        </p:nvSpPr>
        <p:spPr>
          <a:xfrm>
            <a:off x="10201275" y="5784165"/>
            <a:ext cx="1439863" cy="273735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Месяц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6294AB-BA66-CE36-FA3B-8C8C513B1A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5940" y="634677"/>
            <a:ext cx="1984374" cy="40397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5330824"/>
            <a:ext cx="3838575" cy="7270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</a:p>
          <a:p>
            <a:pPr lvl="0"/>
            <a:r>
              <a:rPr lang="ru-RU" dirty="0"/>
              <a:t>Председатель Председателя</a:t>
            </a:r>
          </a:p>
          <a:p>
            <a:pPr lvl="0"/>
            <a:r>
              <a:rPr lang="ru-RU" dirty="0"/>
              <a:t> АО «СОГАЗ»</a:t>
            </a:r>
          </a:p>
        </p:txBody>
      </p:sp>
    </p:spTree>
    <p:extLst>
      <p:ext uri="{BB962C8B-B14F-4D97-AF65-F5344CB8AC3E}">
        <p14:creationId xmlns:p14="http://schemas.microsoft.com/office/powerpoint/2010/main" val="2920179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нкты 5+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938" y="549274"/>
            <a:ext cx="7753419" cy="7334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330199" y="2600761"/>
            <a:ext cx="2801939" cy="2160825"/>
          </a:xfrm>
          <a:prstGeom prst="roundRect">
            <a:avLst>
              <a:gd name="adj" fmla="val 5751"/>
            </a:avLst>
          </a:prstGeom>
          <a:gradFill>
            <a:gsLst>
              <a:gs pos="15000">
                <a:srgbClr val="1D41BC"/>
              </a:gs>
              <a:gs pos="74000">
                <a:srgbClr val="0C2589"/>
              </a:gs>
              <a:gs pos="93000">
                <a:srgbClr val="082293"/>
              </a:gs>
              <a:gs pos="47000">
                <a:srgbClr val="1433B0"/>
              </a:gs>
            </a:gsLst>
            <a:lin ang="2700000" scaled="1"/>
          </a:gra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2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7696199" y="1510349"/>
            <a:ext cx="3944939" cy="1368000"/>
          </a:xfrm>
          <a:prstGeom prst="roundRect">
            <a:avLst>
              <a:gd name="adj" fmla="val 7144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791162" y="1598014"/>
            <a:ext cx="3762663" cy="22914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7791162" y="1926963"/>
            <a:ext cx="3762663" cy="85158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2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7696199" y="2992174"/>
            <a:ext cx="3944939" cy="1368000"/>
          </a:xfrm>
          <a:prstGeom prst="roundRect">
            <a:avLst>
              <a:gd name="adj" fmla="val 7144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7791162" y="3079839"/>
            <a:ext cx="3762663" cy="22914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7791162" y="3408788"/>
            <a:ext cx="3762663" cy="85158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5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7696199" y="4481109"/>
            <a:ext cx="3944939" cy="1368000"/>
          </a:xfrm>
          <a:prstGeom prst="roundRect">
            <a:avLst>
              <a:gd name="adj" fmla="val 7144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26" hasCustomPrompt="1"/>
          </p:nvPr>
        </p:nvSpPr>
        <p:spPr>
          <a:xfrm>
            <a:off x="7791162" y="4568774"/>
            <a:ext cx="3762663" cy="22914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7791162" y="4897723"/>
            <a:ext cx="3762663" cy="85158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8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3441698" y="3797109"/>
            <a:ext cx="3944939" cy="1368000"/>
          </a:xfrm>
          <a:prstGeom prst="roundRect">
            <a:avLst>
              <a:gd name="adj" fmla="val 7144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28" hasCustomPrompt="1"/>
          </p:nvPr>
        </p:nvSpPr>
        <p:spPr>
          <a:xfrm>
            <a:off x="3536661" y="3884774"/>
            <a:ext cx="3762663" cy="22914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29" hasCustomPrompt="1"/>
          </p:nvPr>
        </p:nvSpPr>
        <p:spPr>
          <a:xfrm>
            <a:off x="3536661" y="4213723"/>
            <a:ext cx="3762663" cy="85158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44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3441698" y="2308174"/>
            <a:ext cx="3944939" cy="1368000"/>
          </a:xfrm>
          <a:prstGeom prst="roundRect">
            <a:avLst>
              <a:gd name="adj" fmla="val 7144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3536661" y="2395839"/>
            <a:ext cx="3762663" cy="22914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3536661" y="2724788"/>
            <a:ext cx="3762663" cy="85158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515939" y="2663971"/>
            <a:ext cx="2532062" cy="22914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33" hasCustomPrompt="1"/>
          </p:nvPr>
        </p:nvSpPr>
        <p:spPr>
          <a:xfrm>
            <a:off x="515938" y="2992920"/>
            <a:ext cx="2532063" cy="102666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49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404017" y="4113918"/>
            <a:ext cx="2654301" cy="553332"/>
          </a:xfrm>
          <a:prstGeom prst="roundRect">
            <a:avLst>
              <a:gd name="adj" fmla="val 14030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1095374" y="4113918"/>
            <a:ext cx="1962943" cy="553331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Расшифровка анализов</a:t>
            </a:r>
          </a:p>
        </p:txBody>
      </p:sp>
      <p:sp>
        <p:nvSpPr>
          <p:cNvPr id="51" name="Рисунок 4"/>
          <p:cNvSpPr>
            <a:spLocks noGrp="1"/>
          </p:cNvSpPr>
          <p:nvPr>
            <p:ph type="pic" sz="quarter" idx="15"/>
          </p:nvPr>
        </p:nvSpPr>
        <p:spPr>
          <a:xfrm>
            <a:off x="515938" y="4118813"/>
            <a:ext cx="520700" cy="548436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ru-RU" dirty="0"/>
          </a:p>
        </p:txBody>
      </p:sp>
      <p:sp>
        <p:nvSpPr>
          <p:cNvPr id="52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217520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криншо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61"/>
          <a:stretch/>
        </p:blipFill>
        <p:spPr>
          <a:xfrm>
            <a:off x="2255647" y="1529847"/>
            <a:ext cx="3503784" cy="5315454"/>
          </a:xfrm>
          <a:prstGeom prst="rect">
            <a:avLst/>
          </a:prstGeom>
        </p:spPr>
      </p:pic>
      <p:sp>
        <p:nvSpPr>
          <p:cNvPr id="5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7303460" y="1560149"/>
            <a:ext cx="3619644" cy="2591629"/>
          </a:xfrm>
          <a:prstGeom prst="roundRect">
            <a:avLst>
              <a:gd name="adj" fmla="val 5751"/>
            </a:avLst>
          </a:prstGeom>
          <a:gradFill>
            <a:gsLst>
              <a:gs pos="15000">
                <a:srgbClr val="1D41BC"/>
              </a:gs>
              <a:gs pos="74000">
                <a:srgbClr val="0C2589"/>
              </a:gs>
              <a:gs pos="93000">
                <a:srgbClr val="082293"/>
              </a:gs>
              <a:gs pos="47000">
                <a:srgbClr val="1433B0"/>
              </a:gs>
            </a:gsLst>
            <a:lin ang="2700000" scaled="1"/>
          </a:gra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7501176" y="2408980"/>
            <a:ext cx="3224212" cy="22914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33" hasCustomPrompt="1"/>
          </p:nvPr>
        </p:nvSpPr>
        <p:spPr>
          <a:xfrm>
            <a:off x="7501176" y="2727643"/>
            <a:ext cx="3224212" cy="1342707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7501176" y="1704705"/>
            <a:ext cx="3224212" cy="553332"/>
          </a:xfrm>
          <a:prstGeom prst="roundRect">
            <a:avLst>
              <a:gd name="adj" fmla="val 14891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8279339" y="1704705"/>
            <a:ext cx="2330451" cy="553332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Расшифровка анализов</a:t>
            </a:r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5"/>
          </p:nvPr>
        </p:nvSpPr>
        <p:spPr>
          <a:xfrm>
            <a:off x="7607407" y="1709601"/>
            <a:ext cx="520700" cy="548436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ru-RU" dirty="0"/>
          </a:p>
        </p:txBody>
      </p:sp>
      <p:sp>
        <p:nvSpPr>
          <p:cNvPr id="11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7303460" y="4322559"/>
            <a:ext cx="3664526" cy="1526579"/>
          </a:xfrm>
          <a:prstGeom prst="roundRect">
            <a:avLst>
              <a:gd name="adj" fmla="val 9183"/>
            </a:avLst>
          </a:prstGeom>
          <a:solidFill>
            <a:schemeClr val="accent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523617" y="4414494"/>
            <a:ext cx="3224212" cy="1342707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cxnSp>
        <p:nvCxnSpPr>
          <p:cNvPr id="14" name="Скругленная соединительная линия 13"/>
          <p:cNvCxnSpPr>
            <a:stCxn id="4" idx="3"/>
            <a:endCxn id="5" idx="1"/>
          </p:cNvCxnSpPr>
          <p:nvPr userDrawn="1"/>
        </p:nvCxnSpPr>
        <p:spPr>
          <a:xfrm flipV="1">
            <a:off x="5759431" y="2855964"/>
            <a:ext cx="1544029" cy="133161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/>
          <p:cNvSpPr>
            <a:spLocks noGrp="1"/>
          </p:cNvSpPr>
          <p:nvPr>
            <p:ph type="pic" sz="quarter" idx="36"/>
          </p:nvPr>
        </p:nvSpPr>
        <p:spPr>
          <a:xfrm>
            <a:off x="2420260" y="1685654"/>
            <a:ext cx="3174559" cy="5159648"/>
          </a:xfrm>
          <a:prstGeom prst="round2SameRect">
            <a:avLst>
              <a:gd name="adj1" fmla="val 13467"/>
              <a:gd name="adj2" fmla="val 0"/>
            </a:avLst>
          </a:prstGeo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68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криншоты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5"/>
          <p:cNvSpPr>
            <a:spLocks noGrp="1"/>
          </p:cNvSpPr>
          <p:nvPr>
            <p:ph type="pic" sz="quarter" idx="37"/>
          </p:nvPr>
        </p:nvSpPr>
        <p:spPr>
          <a:xfrm>
            <a:off x="5197219" y="2575877"/>
            <a:ext cx="3880359" cy="1810391"/>
          </a:xfrm>
          <a:prstGeom prst="roundRect">
            <a:avLst>
              <a:gd name="adj" fmla="val 13127"/>
            </a:avLst>
          </a:prstGeo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452" y="1019818"/>
            <a:ext cx="2375686" cy="4822182"/>
          </a:xfrm>
          <a:prstGeom prst="rect">
            <a:avLst/>
          </a:prstGeom>
        </p:spPr>
      </p:pic>
      <p:sp>
        <p:nvSpPr>
          <p:cNvPr id="25" name="Рисунок 24"/>
          <p:cNvSpPr>
            <a:spLocks noGrp="1"/>
          </p:cNvSpPr>
          <p:nvPr>
            <p:ph type="pic" sz="quarter" idx="36"/>
          </p:nvPr>
        </p:nvSpPr>
        <p:spPr>
          <a:xfrm>
            <a:off x="9377064" y="1124135"/>
            <a:ext cx="2152461" cy="4613547"/>
          </a:xfrm>
          <a:prstGeom prst="roundRect">
            <a:avLst>
              <a:gd name="adj" fmla="val 12552"/>
            </a:avLst>
          </a:prstGeo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38" hasCustomPrompt="1"/>
          </p:nvPr>
        </p:nvSpPr>
        <p:spPr>
          <a:xfrm>
            <a:off x="6774905" y="4064753"/>
            <a:ext cx="2988904" cy="1063167"/>
          </a:xfrm>
          <a:prstGeom prst="roundRect">
            <a:avLst>
              <a:gd name="adj" fmla="val 11369"/>
            </a:avLst>
          </a:prstGeom>
          <a:solidFill>
            <a:schemeClr val="bg1"/>
          </a:solidFill>
          <a:effectLst>
            <a:outerShdw blurRad="177800" algn="ctr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2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1018858" y="1384300"/>
            <a:ext cx="3653999" cy="1353820"/>
          </a:xfrm>
          <a:prstGeom prst="roundRect">
            <a:avLst>
              <a:gd name="adj" fmla="val 9128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1018858" y="1422400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018858" y="1957456"/>
            <a:ext cx="3654000" cy="780663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6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1018858" y="2866775"/>
            <a:ext cx="3653999" cy="1353820"/>
          </a:xfrm>
          <a:prstGeom prst="roundRect">
            <a:avLst>
              <a:gd name="adj" fmla="val 9128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1018858" y="2904875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40" hasCustomPrompt="1"/>
          </p:nvPr>
        </p:nvSpPr>
        <p:spPr>
          <a:xfrm>
            <a:off x="1018858" y="3439931"/>
            <a:ext cx="3654000" cy="780663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9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1018858" y="4355037"/>
            <a:ext cx="3653999" cy="1353820"/>
          </a:xfrm>
          <a:prstGeom prst="roundRect">
            <a:avLst>
              <a:gd name="adj" fmla="val 9128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1018858" y="4393137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1018858" y="4928193"/>
            <a:ext cx="3654000" cy="780663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2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3392918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Блоки с фото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1062037" y="1562100"/>
            <a:ext cx="4868863" cy="40386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6286501" y="1562100"/>
            <a:ext cx="4867310" cy="40386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1062036" y="3622963"/>
            <a:ext cx="48688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0" y="3622963"/>
            <a:ext cx="48688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2036" y="4208820"/>
            <a:ext cx="48688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0" y="4208820"/>
            <a:ext cx="48688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>
          <a:xfrm>
            <a:off x="1060485" y="1562100"/>
            <a:ext cx="4870414" cy="1943100"/>
          </a:xfrm>
          <a:prstGeom prst="round2SameRect">
            <a:avLst>
              <a:gd name="adj1" fmla="val 11931"/>
              <a:gd name="adj2" fmla="val 0"/>
            </a:avLst>
          </a:prstGeo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6"/>
          </p:nvPr>
        </p:nvSpPr>
        <p:spPr>
          <a:xfrm>
            <a:off x="6284949" y="1562100"/>
            <a:ext cx="4870414" cy="1943100"/>
          </a:xfrm>
          <a:prstGeom prst="round2SameRect">
            <a:avLst>
              <a:gd name="adj1" fmla="val 11931"/>
              <a:gd name="adj2" fmla="val 0"/>
            </a:avLst>
          </a:prstGeo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1957094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Блоки с фото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350837" y="1562100"/>
            <a:ext cx="3653999" cy="40386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350837" y="3705225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50837" y="4291082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4168987" y="1562100"/>
            <a:ext cx="3654000" cy="40386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4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7987138" y="1562100"/>
            <a:ext cx="3654000" cy="40386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168986" y="3705225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4168986" y="4291082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7987138" y="3705225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7987138" y="4291082"/>
            <a:ext cx="3654000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9" name="Рисунок 5"/>
          <p:cNvSpPr>
            <a:spLocks noGrp="1"/>
          </p:cNvSpPr>
          <p:nvPr>
            <p:ph type="pic" sz="quarter" idx="18"/>
          </p:nvPr>
        </p:nvSpPr>
        <p:spPr>
          <a:xfrm>
            <a:off x="350836" y="1562100"/>
            <a:ext cx="3653999" cy="1963668"/>
          </a:xfrm>
          <a:prstGeom prst="round2SameRect">
            <a:avLst>
              <a:gd name="adj1" fmla="val 10476"/>
              <a:gd name="adj2" fmla="val 0"/>
            </a:avLst>
          </a:prstGeo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19"/>
          </p:nvPr>
        </p:nvSpPr>
        <p:spPr>
          <a:xfrm>
            <a:off x="4168985" y="1562100"/>
            <a:ext cx="3653999" cy="1963668"/>
          </a:xfrm>
          <a:prstGeom prst="round2SameRect">
            <a:avLst>
              <a:gd name="adj1" fmla="val 10476"/>
              <a:gd name="adj2" fmla="val 0"/>
            </a:avLst>
          </a:prstGeo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  <p:sp>
        <p:nvSpPr>
          <p:cNvPr id="21" name="Рисунок 5"/>
          <p:cNvSpPr>
            <a:spLocks noGrp="1"/>
          </p:cNvSpPr>
          <p:nvPr>
            <p:ph type="pic" sz="quarter" idx="20"/>
          </p:nvPr>
        </p:nvSpPr>
        <p:spPr>
          <a:xfrm>
            <a:off x="7987139" y="1562100"/>
            <a:ext cx="3653999" cy="1963668"/>
          </a:xfrm>
          <a:prstGeom prst="round2SameRect">
            <a:avLst>
              <a:gd name="adj1" fmla="val 10476"/>
              <a:gd name="adj2" fmla="val 0"/>
            </a:avLst>
          </a:prstGeo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1119468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ункты_6_тем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DE8B2C7-E20A-9148-A5B1-072C019E9C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5939" y="6216300"/>
            <a:ext cx="1344612" cy="273735"/>
          </a:xfrm>
          <a:prstGeom prst="rect">
            <a:avLst/>
          </a:prstGeom>
        </p:spPr>
      </p:pic>
      <p:sp>
        <p:nvSpPr>
          <p:cNvPr id="20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350837" y="1562100"/>
            <a:ext cx="5554663" cy="13589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350836" y="1632843"/>
            <a:ext cx="55546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350836" y="2155200"/>
            <a:ext cx="55546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2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350837" y="3022600"/>
            <a:ext cx="5554663" cy="13589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350836" y="3093343"/>
            <a:ext cx="55546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350836" y="3615700"/>
            <a:ext cx="55546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5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350837" y="4497457"/>
            <a:ext cx="5554663" cy="13589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350836" y="4568200"/>
            <a:ext cx="55546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350836" y="5090557"/>
            <a:ext cx="55546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8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6086475" y="1562100"/>
            <a:ext cx="5554663" cy="13589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26" hasCustomPrompt="1"/>
          </p:nvPr>
        </p:nvSpPr>
        <p:spPr>
          <a:xfrm>
            <a:off x="6086474" y="1632843"/>
            <a:ext cx="55546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6086474" y="2155200"/>
            <a:ext cx="55546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41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6086475" y="3022600"/>
            <a:ext cx="5554663" cy="13589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28" hasCustomPrompt="1"/>
          </p:nvPr>
        </p:nvSpPr>
        <p:spPr>
          <a:xfrm>
            <a:off x="6086474" y="3093343"/>
            <a:ext cx="55546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29" hasCustomPrompt="1"/>
          </p:nvPr>
        </p:nvSpPr>
        <p:spPr>
          <a:xfrm>
            <a:off x="6086474" y="3615700"/>
            <a:ext cx="55546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44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6086475" y="4497457"/>
            <a:ext cx="5554663" cy="1358900"/>
          </a:xfrm>
          <a:prstGeom prst="roundRect">
            <a:avLst>
              <a:gd name="adj" fmla="val 575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6086474" y="4568200"/>
            <a:ext cx="55546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6086474" y="5090557"/>
            <a:ext cx="5554663" cy="406400"/>
          </a:xfrm>
        </p:spPr>
        <p:txBody>
          <a:bodyPr lIns="180000" r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073905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Скругленный прямоугольник 3"/>
          <p:cNvSpPr/>
          <p:nvPr userDrawn="1"/>
        </p:nvSpPr>
        <p:spPr>
          <a:xfrm>
            <a:off x="515938" y="1488209"/>
            <a:ext cx="11125200" cy="4229100"/>
          </a:xfrm>
          <a:prstGeom prst="roundRect">
            <a:avLst>
              <a:gd name="adj" fmla="val 49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1"/>
          </p:nvPr>
        </p:nvSpPr>
        <p:spPr>
          <a:xfrm>
            <a:off x="515938" y="1488209"/>
            <a:ext cx="11125200" cy="42291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38979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абличная информаци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1289552" y="1788161"/>
            <a:ext cx="2255838" cy="7823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3729402" y="1788161"/>
            <a:ext cx="2255838" cy="7823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6169252" y="1788161"/>
            <a:ext cx="2255838" cy="7823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8609102" y="1788161"/>
            <a:ext cx="2255838" cy="7823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4066" y="2762069"/>
            <a:ext cx="2255838" cy="7823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739078" y="2762069"/>
            <a:ext cx="2255838" cy="7823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74090" y="2762069"/>
            <a:ext cx="2255838" cy="7823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8609102" y="2762069"/>
            <a:ext cx="2255838" cy="7823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1289552" y="3651794"/>
            <a:ext cx="2255838" cy="7823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0" hasCustomPrompt="1"/>
          </p:nvPr>
        </p:nvSpPr>
        <p:spPr>
          <a:xfrm>
            <a:off x="3729402" y="3651794"/>
            <a:ext cx="2255838" cy="7823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6169252" y="3651794"/>
            <a:ext cx="2255838" cy="7823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2" hasCustomPrompt="1"/>
          </p:nvPr>
        </p:nvSpPr>
        <p:spPr>
          <a:xfrm>
            <a:off x="8609102" y="3651794"/>
            <a:ext cx="2255838" cy="7823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1304066" y="4541519"/>
            <a:ext cx="2255838" cy="7823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4" hasCustomPrompt="1"/>
          </p:nvPr>
        </p:nvSpPr>
        <p:spPr>
          <a:xfrm>
            <a:off x="3739078" y="4541519"/>
            <a:ext cx="2255838" cy="7823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4090" y="4541519"/>
            <a:ext cx="2255838" cy="7823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6" hasCustomPrompt="1"/>
          </p:nvPr>
        </p:nvSpPr>
        <p:spPr>
          <a:xfrm>
            <a:off x="8609102" y="4541519"/>
            <a:ext cx="2255838" cy="7823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27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3524184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абличная информация_в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Скругленный прямоугольник 3"/>
          <p:cNvSpPr/>
          <p:nvPr userDrawn="1"/>
        </p:nvSpPr>
        <p:spPr>
          <a:xfrm>
            <a:off x="515938" y="1687579"/>
            <a:ext cx="11125200" cy="708296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 userDrawn="1"/>
        </p:nvSpPr>
        <p:spPr>
          <a:xfrm>
            <a:off x="515938" y="2583025"/>
            <a:ext cx="11125200" cy="597057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1687579"/>
            <a:ext cx="2082119" cy="708296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2776708" y="1687579"/>
            <a:ext cx="2082119" cy="708296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037478" y="1687579"/>
            <a:ext cx="2082119" cy="708296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9559019" y="1687579"/>
            <a:ext cx="2082119" cy="708296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7298248" y="1687579"/>
            <a:ext cx="2082119" cy="708296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9" name="Скругленный прямоугольник 28"/>
          <p:cNvSpPr/>
          <p:nvPr userDrawn="1"/>
        </p:nvSpPr>
        <p:spPr>
          <a:xfrm>
            <a:off x="515938" y="3913985"/>
            <a:ext cx="11125200" cy="597057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 userDrawn="1"/>
        </p:nvSpPr>
        <p:spPr>
          <a:xfrm>
            <a:off x="515937" y="4579465"/>
            <a:ext cx="11125200" cy="597057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 userDrawn="1"/>
        </p:nvSpPr>
        <p:spPr>
          <a:xfrm>
            <a:off x="515938" y="5244943"/>
            <a:ext cx="11125200" cy="597057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 userDrawn="1"/>
        </p:nvSpPr>
        <p:spPr>
          <a:xfrm>
            <a:off x="515938" y="3248505"/>
            <a:ext cx="11125200" cy="597057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2589716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776708" y="2589716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5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5037478" y="2589716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9559019" y="2589716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7" name="Текст 5"/>
          <p:cNvSpPr>
            <a:spLocks noGrp="1"/>
          </p:cNvSpPr>
          <p:nvPr>
            <p:ph type="body" sz="quarter" idx="20" hasCustomPrompt="1"/>
          </p:nvPr>
        </p:nvSpPr>
        <p:spPr>
          <a:xfrm>
            <a:off x="7298248" y="2589716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3248503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9" name="Текст 5"/>
          <p:cNvSpPr>
            <a:spLocks noGrp="1"/>
          </p:cNvSpPr>
          <p:nvPr>
            <p:ph type="body" sz="quarter" idx="22" hasCustomPrompt="1"/>
          </p:nvPr>
        </p:nvSpPr>
        <p:spPr>
          <a:xfrm>
            <a:off x="2776708" y="3248503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5037478" y="3248503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1" name="Текст 5"/>
          <p:cNvSpPr>
            <a:spLocks noGrp="1"/>
          </p:cNvSpPr>
          <p:nvPr>
            <p:ph type="body" sz="quarter" idx="24" hasCustomPrompt="1"/>
          </p:nvPr>
        </p:nvSpPr>
        <p:spPr>
          <a:xfrm>
            <a:off x="9559019" y="3248503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7298248" y="3248503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5"/>
          <p:cNvSpPr>
            <a:spLocks noGrp="1"/>
          </p:cNvSpPr>
          <p:nvPr>
            <p:ph type="body" sz="quarter" idx="26" hasCustomPrompt="1"/>
          </p:nvPr>
        </p:nvSpPr>
        <p:spPr>
          <a:xfrm>
            <a:off x="515938" y="3909982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4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776708" y="3909982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5" name="Текст 5"/>
          <p:cNvSpPr>
            <a:spLocks noGrp="1"/>
          </p:cNvSpPr>
          <p:nvPr>
            <p:ph type="body" sz="quarter" idx="28" hasCustomPrompt="1"/>
          </p:nvPr>
        </p:nvSpPr>
        <p:spPr>
          <a:xfrm>
            <a:off x="5037478" y="3909982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6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9559019" y="3909982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7" name="Текст 5"/>
          <p:cNvSpPr>
            <a:spLocks noGrp="1"/>
          </p:cNvSpPr>
          <p:nvPr>
            <p:ph type="body" sz="quarter" idx="30" hasCustomPrompt="1"/>
          </p:nvPr>
        </p:nvSpPr>
        <p:spPr>
          <a:xfrm>
            <a:off x="7298248" y="3909982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8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515938" y="4586156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9" name="Текст 5"/>
          <p:cNvSpPr>
            <a:spLocks noGrp="1"/>
          </p:cNvSpPr>
          <p:nvPr>
            <p:ph type="body" sz="quarter" idx="32" hasCustomPrompt="1"/>
          </p:nvPr>
        </p:nvSpPr>
        <p:spPr>
          <a:xfrm>
            <a:off x="2776708" y="4586156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0" name="Текст 5"/>
          <p:cNvSpPr>
            <a:spLocks noGrp="1"/>
          </p:cNvSpPr>
          <p:nvPr>
            <p:ph type="body" sz="quarter" idx="33" hasCustomPrompt="1"/>
          </p:nvPr>
        </p:nvSpPr>
        <p:spPr>
          <a:xfrm>
            <a:off x="5037478" y="4586156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1" name="Текст 5"/>
          <p:cNvSpPr>
            <a:spLocks noGrp="1"/>
          </p:cNvSpPr>
          <p:nvPr>
            <p:ph type="body" sz="quarter" idx="34" hasCustomPrompt="1"/>
          </p:nvPr>
        </p:nvSpPr>
        <p:spPr>
          <a:xfrm>
            <a:off x="9559019" y="4586156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2" name="Текст 5"/>
          <p:cNvSpPr>
            <a:spLocks noGrp="1"/>
          </p:cNvSpPr>
          <p:nvPr>
            <p:ph type="body" sz="quarter" idx="35" hasCustomPrompt="1"/>
          </p:nvPr>
        </p:nvSpPr>
        <p:spPr>
          <a:xfrm>
            <a:off x="7298248" y="4586156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3" name="Текст 5"/>
          <p:cNvSpPr>
            <a:spLocks noGrp="1"/>
          </p:cNvSpPr>
          <p:nvPr>
            <p:ph type="body" sz="quarter" idx="36" hasCustomPrompt="1"/>
          </p:nvPr>
        </p:nvSpPr>
        <p:spPr>
          <a:xfrm>
            <a:off x="515938" y="5257787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4" name="Текст 5"/>
          <p:cNvSpPr>
            <a:spLocks noGrp="1"/>
          </p:cNvSpPr>
          <p:nvPr>
            <p:ph type="body" sz="quarter" idx="37" hasCustomPrompt="1"/>
          </p:nvPr>
        </p:nvSpPr>
        <p:spPr>
          <a:xfrm>
            <a:off x="2776708" y="5257787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5" name="Текст 5"/>
          <p:cNvSpPr>
            <a:spLocks noGrp="1"/>
          </p:cNvSpPr>
          <p:nvPr>
            <p:ph type="body" sz="quarter" idx="38" hasCustomPrompt="1"/>
          </p:nvPr>
        </p:nvSpPr>
        <p:spPr>
          <a:xfrm>
            <a:off x="5037478" y="5257787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6" name="Текст 5"/>
          <p:cNvSpPr>
            <a:spLocks noGrp="1"/>
          </p:cNvSpPr>
          <p:nvPr>
            <p:ph type="body" sz="quarter" idx="39" hasCustomPrompt="1"/>
          </p:nvPr>
        </p:nvSpPr>
        <p:spPr>
          <a:xfrm>
            <a:off x="9559019" y="5257787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7" name="Текст 5"/>
          <p:cNvSpPr>
            <a:spLocks noGrp="1"/>
          </p:cNvSpPr>
          <p:nvPr>
            <p:ph type="body" sz="quarter" idx="40" hasCustomPrompt="1"/>
          </p:nvPr>
        </p:nvSpPr>
        <p:spPr>
          <a:xfrm>
            <a:off x="7298248" y="5257787"/>
            <a:ext cx="2082119" cy="590366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73187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нкты с пояснениям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515938" y="1572849"/>
            <a:ext cx="3619644" cy="2591629"/>
          </a:xfrm>
          <a:prstGeom prst="roundRect">
            <a:avLst>
              <a:gd name="adj" fmla="val 5751"/>
            </a:avLst>
          </a:prstGeom>
          <a:gradFill>
            <a:gsLst>
              <a:gs pos="15000">
                <a:srgbClr val="1D41BC"/>
              </a:gs>
              <a:gs pos="74000">
                <a:srgbClr val="0C2589"/>
              </a:gs>
              <a:gs pos="93000">
                <a:srgbClr val="082293"/>
              </a:gs>
              <a:gs pos="47000">
                <a:srgbClr val="1433B0"/>
              </a:gs>
            </a:gsLst>
            <a:lin ang="2700000" scaled="1"/>
          </a:gra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713654" y="2421680"/>
            <a:ext cx="3224212" cy="22914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33" hasCustomPrompt="1"/>
          </p:nvPr>
        </p:nvSpPr>
        <p:spPr>
          <a:xfrm>
            <a:off x="713654" y="2740343"/>
            <a:ext cx="3224212" cy="1342707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713654" y="1717405"/>
            <a:ext cx="3224212" cy="553332"/>
          </a:xfrm>
          <a:prstGeom prst="roundRect">
            <a:avLst>
              <a:gd name="adj" fmla="val 14891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1491817" y="1717405"/>
            <a:ext cx="2330451" cy="553332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Расшифровка анализов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5"/>
          </p:nvPr>
        </p:nvSpPr>
        <p:spPr>
          <a:xfrm>
            <a:off x="819885" y="1722301"/>
            <a:ext cx="520700" cy="548436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ru-RU" dirty="0"/>
          </a:p>
        </p:txBody>
      </p:sp>
      <p:sp>
        <p:nvSpPr>
          <p:cNvPr id="16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515938" y="4315421"/>
            <a:ext cx="3664526" cy="1526579"/>
          </a:xfrm>
          <a:prstGeom prst="roundRect">
            <a:avLst>
              <a:gd name="adj" fmla="val 9183"/>
            </a:avLst>
          </a:prstGeom>
          <a:solidFill>
            <a:schemeClr val="accent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58536" y="4404916"/>
            <a:ext cx="3224212" cy="22914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58536" y="4723579"/>
            <a:ext cx="3224212" cy="111842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7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4291157" y="4315421"/>
            <a:ext cx="3615301" cy="1526579"/>
          </a:xfrm>
          <a:prstGeom prst="roundRect">
            <a:avLst>
              <a:gd name="adj" fmla="val 9183"/>
            </a:avLst>
          </a:prstGeom>
          <a:solidFill>
            <a:schemeClr val="accent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4533755" y="4404916"/>
            <a:ext cx="3224212" cy="22914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4533755" y="4723579"/>
            <a:ext cx="3224212" cy="111842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0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8021494" y="4315421"/>
            <a:ext cx="3664526" cy="1526579"/>
          </a:xfrm>
          <a:prstGeom prst="roundRect">
            <a:avLst>
              <a:gd name="adj" fmla="val 9183"/>
            </a:avLst>
          </a:prstGeom>
          <a:solidFill>
            <a:schemeClr val="accent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8264092" y="4404916"/>
            <a:ext cx="3224212" cy="22914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0" hasCustomPrompt="1"/>
          </p:nvPr>
        </p:nvSpPr>
        <p:spPr>
          <a:xfrm>
            <a:off x="8264092" y="4723579"/>
            <a:ext cx="3224212" cy="111842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3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4286814" y="1572849"/>
            <a:ext cx="3619644" cy="2591629"/>
          </a:xfrm>
          <a:prstGeom prst="roundRect">
            <a:avLst>
              <a:gd name="adj" fmla="val 5751"/>
            </a:avLst>
          </a:prstGeom>
          <a:gradFill>
            <a:gsLst>
              <a:gs pos="15000">
                <a:srgbClr val="1D41BC"/>
              </a:gs>
              <a:gs pos="74000">
                <a:srgbClr val="0C2589"/>
              </a:gs>
              <a:gs pos="93000">
                <a:srgbClr val="082293"/>
              </a:gs>
              <a:gs pos="47000">
                <a:srgbClr val="1433B0"/>
              </a:gs>
            </a:gsLst>
            <a:lin ang="2700000" scaled="1"/>
          </a:gra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4484530" y="2421680"/>
            <a:ext cx="3224212" cy="22914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4484530" y="2740343"/>
            <a:ext cx="3224212" cy="1342707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6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4484530" y="1717405"/>
            <a:ext cx="3224212" cy="553332"/>
          </a:xfrm>
          <a:prstGeom prst="roundRect">
            <a:avLst>
              <a:gd name="adj" fmla="val 14891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5262693" y="1717405"/>
            <a:ext cx="2330451" cy="553332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Расшифровка анализов</a:t>
            </a:r>
          </a:p>
        </p:txBody>
      </p:sp>
      <p:sp>
        <p:nvSpPr>
          <p:cNvPr id="38" name="Рисунок 4"/>
          <p:cNvSpPr>
            <a:spLocks noGrp="1"/>
          </p:cNvSpPr>
          <p:nvPr>
            <p:ph type="pic" sz="quarter" idx="44"/>
          </p:nvPr>
        </p:nvSpPr>
        <p:spPr>
          <a:xfrm>
            <a:off x="4590761" y="1722301"/>
            <a:ext cx="520700" cy="548436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ru-RU" dirty="0"/>
          </a:p>
        </p:txBody>
      </p:sp>
      <p:sp>
        <p:nvSpPr>
          <p:cNvPr id="39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8021494" y="1572849"/>
            <a:ext cx="3619644" cy="2591629"/>
          </a:xfrm>
          <a:prstGeom prst="roundRect">
            <a:avLst>
              <a:gd name="adj" fmla="val 5751"/>
            </a:avLst>
          </a:prstGeom>
          <a:gradFill>
            <a:gsLst>
              <a:gs pos="15000">
                <a:srgbClr val="1D41BC"/>
              </a:gs>
              <a:gs pos="74000">
                <a:srgbClr val="0C2589"/>
              </a:gs>
              <a:gs pos="93000">
                <a:srgbClr val="082293"/>
              </a:gs>
              <a:gs pos="47000">
                <a:srgbClr val="1433B0"/>
              </a:gs>
            </a:gsLst>
            <a:lin ang="2700000" scaled="1"/>
          </a:gra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5" hasCustomPrompt="1"/>
          </p:nvPr>
        </p:nvSpPr>
        <p:spPr>
          <a:xfrm>
            <a:off x="8219210" y="2421680"/>
            <a:ext cx="3224212" cy="22914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8219210" y="2740343"/>
            <a:ext cx="3224212" cy="1342707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42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8219210" y="1717405"/>
            <a:ext cx="3224212" cy="553332"/>
          </a:xfrm>
          <a:prstGeom prst="roundRect">
            <a:avLst>
              <a:gd name="adj" fmla="val 14891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8997373" y="1717405"/>
            <a:ext cx="2330451" cy="553332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Расшифровка анализов</a:t>
            </a:r>
          </a:p>
        </p:txBody>
      </p:sp>
      <p:sp>
        <p:nvSpPr>
          <p:cNvPr id="44" name="Рисунок 4"/>
          <p:cNvSpPr>
            <a:spLocks noGrp="1"/>
          </p:cNvSpPr>
          <p:nvPr>
            <p:ph type="pic" sz="quarter" idx="48"/>
          </p:nvPr>
        </p:nvSpPr>
        <p:spPr>
          <a:xfrm>
            <a:off x="8325441" y="1722301"/>
            <a:ext cx="520700" cy="548436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05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_светл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15938" y="1168400"/>
            <a:ext cx="6138862" cy="8509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0" hasCustomPrompt="1"/>
          </p:nvPr>
        </p:nvSpPr>
        <p:spPr>
          <a:xfrm>
            <a:off x="10201275" y="6216300"/>
            <a:ext cx="1439863" cy="273735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Месяц год</a:t>
            </a:r>
          </a:p>
        </p:txBody>
      </p:sp>
    </p:spTree>
    <p:extLst>
      <p:ext uri="{BB962C8B-B14F-4D97-AF65-F5344CB8AC3E}">
        <p14:creationId xmlns:p14="http://schemas.microsoft.com/office/powerpoint/2010/main" val="2166030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базовый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9" y="549275"/>
            <a:ext cx="4851192" cy="5539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 rot="16200000">
            <a:off x="6648447" y="1314447"/>
            <a:ext cx="6858004" cy="4229102"/>
          </a:xfrm>
          <a:prstGeom prst="round2SameRect">
            <a:avLst>
              <a:gd name="adj1" fmla="val 5856"/>
              <a:gd name="adj2" fmla="val 0"/>
            </a:avLst>
          </a:prstGeom>
          <a:solidFill>
            <a:schemeClr val="accent1"/>
          </a:solidFill>
        </p:spPr>
        <p:txBody>
          <a:bodyPr vert="vert" anchor="ctr"/>
          <a:lstStyle>
            <a:lvl1pPr>
              <a:defRPr baseline="0"/>
            </a:lvl1pPr>
          </a:lstStyle>
          <a:p>
            <a:r>
              <a:rPr lang="ru-RU" dirty="0"/>
              <a:t>Вставьте фото повернутое на 90 градусов влево для корректного отображения</a:t>
            </a:r>
          </a:p>
        </p:txBody>
      </p:sp>
      <p:sp>
        <p:nvSpPr>
          <p:cNvPr id="10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515939" y="1590674"/>
            <a:ext cx="4851192" cy="7797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6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820739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Настраиваемые слайд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E8B2C7-E20A-9148-A5B1-072C019E9C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5939" y="6216300"/>
            <a:ext cx="1344612" cy="2737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15939" y="4172474"/>
            <a:ext cx="7954550" cy="7232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СЛАЙДЫ НАСТРАИВАЕМЫЕ</a:t>
            </a:r>
          </a:p>
        </p:txBody>
      </p:sp>
    </p:spTree>
    <p:extLst>
      <p:ext uri="{BB962C8B-B14F-4D97-AF65-F5344CB8AC3E}">
        <p14:creationId xmlns:p14="http://schemas.microsoft.com/office/powerpoint/2010/main" val="3262339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ременные период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32" hasCustomPrompt="1"/>
          </p:nvPr>
        </p:nvSpPr>
        <p:spPr>
          <a:xfrm>
            <a:off x="515937" y="1974369"/>
            <a:ext cx="1260214" cy="43626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8888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3216536" y="6057900"/>
            <a:ext cx="7565765" cy="432135"/>
          </a:xfrm>
        </p:spPr>
        <p:txBody>
          <a:bodyPr lIns="0" r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cxnSp>
        <p:nvCxnSpPr>
          <p:cNvPr id="6" name="Прямая соединительная линия 5"/>
          <p:cNvCxnSpPr>
            <a:endCxn id="11" idx="2"/>
          </p:cNvCxnSpPr>
          <p:nvPr userDrawn="1"/>
        </p:nvCxnSpPr>
        <p:spPr>
          <a:xfrm>
            <a:off x="515938" y="2695795"/>
            <a:ext cx="984556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406400" y="2591131"/>
            <a:ext cx="219075" cy="21907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0361501" y="2586257"/>
            <a:ext cx="219075" cy="21907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екст 15"/>
          <p:cNvSpPr>
            <a:spLocks noGrp="1"/>
          </p:cNvSpPr>
          <p:nvPr>
            <p:ph type="body" sz="quarter" idx="33" hasCustomPrompt="1"/>
          </p:nvPr>
        </p:nvSpPr>
        <p:spPr>
          <a:xfrm>
            <a:off x="3377976" y="1974369"/>
            <a:ext cx="1260214" cy="43626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8888</a:t>
            </a:r>
          </a:p>
        </p:txBody>
      </p:sp>
      <p:sp>
        <p:nvSpPr>
          <p:cNvPr id="22" name="Текст 15"/>
          <p:cNvSpPr>
            <a:spLocks noGrp="1"/>
          </p:cNvSpPr>
          <p:nvPr>
            <p:ph type="body" sz="quarter" idx="34" hasCustomPrompt="1"/>
          </p:nvPr>
        </p:nvSpPr>
        <p:spPr>
          <a:xfrm>
            <a:off x="6129711" y="1974369"/>
            <a:ext cx="1260214" cy="43626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8888</a:t>
            </a:r>
          </a:p>
        </p:txBody>
      </p:sp>
      <p:sp>
        <p:nvSpPr>
          <p:cNvPr id="23" name="Текст 15"/>
          <p:cNvSpPr>
            <a:spLocks noGrp="1"/>
          </p:cNvSpPr>
          <p:nvPr>
            <p:ph type="body" sz="quarter" idx="35" hasCustomPrompt="1"/>
          </p:nvPr>
        </p:nvSpPr>
        <p:spPr>
          <a:xfrm>
            <a:off x="9845133" y="1974369"/>
            <a:ext cx="1260214" cy="43626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8888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555637" y="2948299"/>
            <a:ext cx="2219836" cy="1621957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6132374" y="2948299"/>
            <a:ext cx="2219836" cy="1621957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3377976" y="2948299"/>
            <a:ext cx="2219836" cy="1621957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2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58547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199524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фото с пояснение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762681" y="2332959"/>
            <a:ext cx="3431948" cy="2591629"/>
          </a:xfrm>
          <a:prstGeom prst="roundRect">
            <a:avLst>
              <a:gd name="adj" fmla="val 5751"/>
            </a:avLst>
          </a:prstGeom>
          <a:gradFill>
            <a:gsLst>
              <a:gs pos="15000">
                <a:srgbClr val="1D41BC"/>
              </a:gs>
              <a:gs pos="74000">
                <a:srgbClr val="0C2589"/>
              </a:gs>
              <a:gs pos="93000">
                <a:srgbClr val="082293"/>
              </a:gs>
              <a:gs pos="47000">
                <a:srgbClr val="1433B0"/>
              </a:gs>
            </a:gsLst>
            <a:lin ang="2700000" scaled="1"/>
          </a:gra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845343" y="2421680"/>
            <a:ext cx="2941798" cy="22914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33" hasCustomPrompt="1"/>
          </p:nvPr>
        </p:nvSpPr>
        <p:spPr>
          <a:xfrm>
            <a:off x="845342" y="2740343"/>
            <a:ext cx="2941798" cy="1424135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9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845342" y="4267867"/>
            <a:ext cx="3078958" cy="553332"/>
          </a:xfrm>
          <a:prstGeom prst="roundRect">
            <a:avLst>
              <a:gd name="adj" fmla="val 14030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1536699" y="4267867"/>
            <a:ext cx="2250441" cy="553331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Расшифровка анализов</a:t>
            </a:r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15"/>
          </p:nvPr>
        </p:nvSpPr>
        <p:spPr>
          <a:xfrm>
            <a:off x="957263" y="4272762"/>
            <a:ext cx="520700" cy="548436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ru-RU" dirty="0"/>
          </a:p>
        </p:txBody>
      </p:sp>
      <p:sp>
        <p:nvSpPr>
          <p:cNvPr id="6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3862612" y="1611488"/>
            <a:ext cx="7560131" cy="3976511"/>
          </a:xfrm>
          <a:prstGeom prst="roundRect">
            <a:avLst>
              <a:gd name="adj" fmla="val 4954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4082433" y="4216102"/>
            <a:ext cx="2299317" cy="22914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4082432" y="4534766"/>
            <a:ext cx="2299317" cy="898068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6507718" y="4216102"/>
            <a:ext cx="2299317" cy="22914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6507717" y="4534766"/>
            <a:ext cx="2299317" cy="898068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8965167" y="4216102"/>
            <a:ext cx="2299317" cy="22914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ru-RU" dirty="0"/>
              <a:t>Управления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40" hasCustomPrompt="1"/>
          </p:nvPr>
        </p:nvSpPr>
        <p:spPr>
          <a:xfrm>
            <a:off x="8965166" y="4534766"/>
            <a:ext cx="2299317" cy="898068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5" name="Рисунок 23"/>
          <p:cNvSpPr>
            <a:spLocks noGrp="1"/>
          </p:cNvSpPr>
          <p:nvPr>
            <p:ph type="pic" sz="quarter" idx="41"/>
          </p:nvPr>
        </p:nvSpPr>
        <p:spPr>
          <a:xfrm>
            <a:off x="4050266" y="1741365"/>
            <a:ext cx="2331483" cy="2344860"/>
          </a:xfrm>
          <a:prstGeom prst="round2SameRect">
            <a:avLst>
              <a:gd name="adj1" fmla="val 6862"/>
              <a:gd name="adj2" fmla="val 0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ru-RU"/>
          </a:p>
        </p:txBody>
      </p:sp>
      <p:sp>
        <p:nvSpPr>
          <p:cNvPr id="27" name="Рисунок 23"/>
          <p:cNvSpPr>
            <a:spLocks noGrp="1"/>
          </p:cNvSpPr>
          <p:nvPr>
            <p:ph type="pic" sz="quarter" idx="42"/>
          </p:nvPr>
        </p:nvSpPr>
        <p:spPr>
          <a:xfrm>
            <a:off x="6507716" y="1741365"/>
            <a:ext cx="2331483" cy="2344860"/>
          </a:xfrm>
          <a:prstGeom prst="round2SameRect">
            <a:avLst>
              <a:gd name="adj1" fmla="val 6862"/>
              <a:gd name="adj2" fmla="val 0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ru-RU"/>
          </a:p>
        </p:txBody>
      </p:sp>
      <p:sp>
        <p:nvSpPr>
          <p:cNvPr id="29" name="Рисунок 23"/>
          <p:cNvSpPr>
            <a:spLocks noGrp="1"/>
          </p:cNvSpPr>
          <p:nvPr>
            <p:ph type="pic" sz="quarter" idx="43"/>
          </p:nvPr>
        </p:nvSpPr>
        <p:spPr>
          <a:xfrm>
            <a:off x="8965167" y="1748299"/>
            <a:ext cx="2331483" cy="2344860"/>
          </a:xfrm>
          <a:prstGeom prst="round2SameRect">
            <a:avLst>
              <a:gd name="adj1" fmla="val 6862"/>
              <a:gd name="adj2" fmla="val 0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ru-RU"/>
          </a:p>
        </p:txBody>
      </p:sp>
      <p:sp>
        <p:nvSpPr>
          <p:cNvPr id="30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1806037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яснительные пункты с фото\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 userDrawn="1"/>
        </p:nvSpPr>
        <p:spPr>
          <a:xfrm flipH="1">
            <a:off x="573343" y="1721735"/>
            <a:ext cx="152400" cy="56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9" y="549275"/>
            <a:ext cx="7022286" cy="72196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01"/>
          <a:stretch/>
        </p:blipFill>
        <p:spPr>
          <a:xfrm>
            <a:off x="7229630" y="946614"/>
            <a:ext cx="4976404" cy="4895386"/>
          </a:xfrm>
          <a:prstGeom prst="rect">
            <a:avLst/>
          </a:prstGeom>
        </p:spPr>
      </p:pic>
      <p:sp>
        <p:nvSpPr>
          <p:cNvPr id="5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515938" y="1409797"/>
            <a:ext cx="3763866" cy="920722"/>
          </a:xfrm>
          <a:prstGeom prst="roundRect">
            <a:avLst>
              <a:gd name="adj" fmla="val 1389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Овал 7"/>
          <p:cNvSpPr/>
          <p:nvPr userDrawn="1"/>
        </p:nvSpPr>
        <p:spPr>
          <a:xfrm>
            <a:off x="5932203" y="2578828"/>
            <a:ext cx="219075" cy="21907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ная линия уступом 9"/>
          <p:cNvCxnSpPr>
            <a:stCxn id="8" idx="2"/>
            <a:endCxn id="80" idx="2"/>
          </p:cNvCxnSpPr>
          <p:nvPr userDrawn="1"/>
        </p:nvCxnSpPr>
        <p:spPr>
          <a:xfrm rot="10800000">
            <a:off x="649543" y="2287792"/>
            <a:ext cx="5282660" cy="400574"/>
          </a:xfrm>
          <a:prstGeom prst="bentConnector2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 userDrawn="1"/>
        </p:nvSpPr>
        <p:spPr>
          <a:xfrm>
            <a:off x="527701" y="2557406"/>
            <a:ext cx="219075" cy="21907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5932203" y="2882622"/>
            <a:ext cx="1602447" cy="51004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40" hasCustomPrompt="1"/>
          </p:nvPr>
        </p:nvSpPr>
        <p:spPr>
          <a:xfrm>
            <a:off x="4130702" y="2882623"/>
            <a:ext cx="1600119" cy="51004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2328546" y="2882623"/>
            <a:ext cx="1574755" cy="51004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515938" y="2882624"/>
            <a:ext cx="1626138" cy="51004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1404882" y="1519549"/>
            <a:ext cx="2598234" cy="691064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54" name="Рисунок 4"/>
          <p:cNvSpPr>
            <a:spLocks noGrp="1"/>
          </p:cNvSpPr>
          <p:nvPr>
            <p:ph type="pic" sz="quarter" idx="15"/>
          </p:nvPr>
        </p:nvSpPr>
        <p:spPr>
          <a:xfrm>
            <a:off x="652832" y="1519549"/>
            <a:ext cx="656115" cy="691064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ru-RU" dirty="0"/>
          </a:p>
        </p:txBody>
      </p:sp>
      <p:sp>
        <p:nvSpPr>
          <p:cNvPr id="67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sp>
        <p:nvSpPr>
          <p:cNvPr id="70" name="Рисунок 69"/>
          <p:cNvSpPr>
            <a:spLocks noGrp="1"/>
          </p:cNvSpPr>
          <p:nvPr>
            <p:ph type="pic" sz="quarter" idx="50"/>
          </p:nvPr>
        </p:nvSpPr>
        <p:spPr>
          <a:xfrm flipH="1">
            <a:off x="8054975" y="1066800"/>
            <a:ext cx="4137025" cy="4244975"/>
          </a:xfrm>
          <a:prstGeom prst="round1Rect">
            <a:avLst>
              <a:gd name="adj" fmla="val 4211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104" name="Прямоугольник 103"/>
          <p:cNvSpPr/>
          <p:nvPr userDrawn="1"/>
        </p:nvSpPr>
        <p:spPr>
          <a:xfrm flipH="1">
            <a:off x="573343" y="3907319"/>
            <a:ext cx="152400" cy="56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: скругленные углы 6">
            <a:extLst>
              <a:ext uri="{FF2B5EF4-FFF2-40B4-BE49-F238E27FC236}">
                <a16:creationId xmlns:a16="http://schemas.microsoft.com/office/drawing/2014/main" id="{9B6C5698-A83C-A63B-B138-7CE5EF99AE89}"/>
              </a:ext>
            </a:extLst>
          </p:cNvPr>
          <p:cNvSpPr/>
          <p:nvPr userDrawn="1"/>
        </p:nvSpPr>
        <p:spPr>
          <a:xfrm>
            <a:off x="515938" y="3595381"/>
            <a:ext cx="3763866" cy="920722"/>
          </a:xfrm>
          <a:prstGeom prst="roundRect">
            <a:avLst>
              <a:gd name="adj" fmla="val 1389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06" name="Овал 105"/>
          <p:cNvSpPr/>
          <p:nvPr userDrawn="1"/>
        </p:nvSpPr>
        <p:spPr>
          <a:xfrm>
            <a:off x="5932203" y="4764412"/>
            <a:ext cx="219075" cy="21907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7" name="Соединительная линия уступом 106"/>
          <p:cNvCxnSpPr>
            <a:stCxn id="106" idx="2"/>
            <a:endCxn id="104" idx="2"/>
          </p:cNvCxnSpPr>
          <p:nvPr userDrawn="1"/>
        </p:nvCxnSpPr>
        <p:spPr>
          <a:xfrm rot="10800000">
            <a:off x="649543" y="4473376"/>
            <a:ext cx="5282660" cy="400574"/>
          </a:xfrm>
          <a:prstGeom prst="bentConnector2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Овал 107"/>
          <p:cNvSpPr/>
          <p:nvPr userDrawn="1"/>
        </p:nvSpPr>
        <p:spPr>
          <a:xfrm>
            <a:off x="527701" y="4742990"/>
            <a:ext cx="219075" cy="21907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5932203" y="5068206"/>
            <a:ext cx="1602447" cy="51004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11" name="Текст 8"/>
          <p:cNvSpPr>
            <a:spLocks noGrp="1"/>
          </p:cNvSpPr>
          <p:nvPr>
            <p:ph type="body" sz="quarter" idx="53" hasCustomPrompt="1"/>
          </p:nvPr>
        </p:nvSpPr>
        <p:spPr>
          <a:xfrm>
            <a:off x="3111097" y="5068207"/>
            <a:ext cx="1574755" cy="51004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12" name="Текст 8"/>
          <p:cNvSpPr>
            <a:spLocks noGrp="1"/>
          </p:cNvSpPr>
          <p:nvPr>
            <p:ph type="body" sz="quarter" idx="54" hasCustomPrompt="1"/>
          </p:nvPr>
        </p:nvSpPr>
        <p:spPr>
          <a:xfrm>
            <a:off x="515938" y="5068208"/>
            <a:ext cx="1626138" cy="51004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13" name="Текст 8"/>
          <p:cNvSpPr>
            <a:spLocks noGrp="1"/>
          </p:cNvSpPr>
          <p:nvPr>
            <p:ph type="body" sz="quarter" idx="55" hasCustomPrompt="1"/>
          </p:nvPr>
        </p:nvSpPr>
        <p:spPr>
          <a:xfrm>
            <a:off x="1404882" y="3705133"/>
            <a:ext cx="2598234" cy="691064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14" name="Рисунок 4"/>
          <p:cNvSpPr>
            <a:spLocks noGrp="1"/>
          </p:cNvSpPr>
          <p:nvPr>
            <p:ph type="pic" sz="quarter" idx="56"/>
          </p:nvPr>
        </p:nvSpPr>
        <p:spPr>
          <a:xfrm>
            <a:off x="652832" y="3705133"/>
            <a:ext cx="656115" cy="691064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183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криншот редактируем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61"/>
          <a:stretch/>
        </p:blipFill>
        <p:spPr>
          <a:xfrm>
            <a:off x="2255647" y="1529847"/>
            <a:ext cx="3503784" cy="5315454"/>
          </a:xfrm>
          <a:prstGeom prst="rect">
            <a:avLst/>
          </a:prstGeom>
        </p:spPr>
      </p:pic>
      <p:sp>
        <p:nvSpPr>
          <p:cNvPr id="25" name="Рисунок 24"/>
          <p:cNvSpPr>
            <a:spLocks noGrp="1"/>
          </p:cNvSpPr>
          <p:nvPr>
            <p:ph type="pic" sz="quarter" idx="36"/>
          </p:nvPr>
        </p:nvSpPr>
        <p:spPr>
          <a:xfrm>
            <a:off x="2420260" y="1685654"/>
            <a:ext cx="3174559" cy="5159648"/>
          </a:xfrm>
          <a:prstGeom prst="round2SameRect">
            <a:avLst>
              <a:gd name="adj1" fmla="val 13467"/>
              <a:gd name="adj2" fmla="val 0"/>
            </a:avLst>
          </a:prstGeo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63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криншоты 2_редактируем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5"/>
          <p:cNvSpPr>
            <a:spLocks noGrp="1"/>
          </p:cNvSpPr>
          <p:nvPr>
            <p:ph type="pic" sz="quarter" idx="37"/>
          </p:nvPr>
        </p:nvSpPr>
        <p:spPr>
          <a:xfrm>
            <a:off x="5197219" y="2575877"/>
            <a:ext cx="3880359" cy="1810391"/>
          </a:xfrm>
          <a:prstGeom prst="roundRect">
            <a:avLst>
              <a:gd name="adj" fmla="val 13127"/>
            </a:avLst>
          </a:prstGeo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452" y="1019818"/>
            <a:ext cx="2375686" cy="4822182"/>
          </a:xfrm>
          <a:prstGeom prst="rect">
            <a:avLst/>
          </a:prstGeom>
        </p:spPr>
      </p:pic>
      <p:sp>
        <p:nvSpPr>
          <p:cNvPr id="25" name="Рисунок 24"/>
          <p:cNvSpPr>
            <a:spLocks noGrp="1"/>
          </p:cNvSpPr>
          <p:nvPr>
            <p:ph type="pic" sz="quarter" idx="36"/>
          </p:nvPr>
        </p:nvSpPr>
        <p:spPr>
          <a:xfrm>
            <a:off x="9377064" y="1124135"/>
            <a:ext cx="2152461" cy="4613547"/>
          </a:xfrm>
          <a:prstGeom prst="roundRect">
            <a:avLst>
              <a:gd name="adj" fmla="val 12552"/>
            </a:avLst>
          </a:prstGeo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  <p:sp>
        <p:nvSpPr>
          <p:cNvPr id="32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2267310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Спасибо за внимание_тем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E8B2C7-E20A-9148-A5B1-072C019E9C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5939" y="6216300"/>
            <a:ext cx="1344612" cy="273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BC623-3792-8105-E327-60EAA3A6FBF8}"/>
              </a:ext>
            </a:extLst>
          </p:cNvPr>
          <p:cNvSpPr txBox="1"/>
          <p:nvPr userDrawn="1"/>
        </p:nvSpPr>
        <p:spPr>
          <a:xfrm>
            <a:off x="515938" y="1413716"/>
            <a:ext cx="7165022" cy="16852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</a:p>
          <a:p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195891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пасибо за внимание_светл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DBC623-3792-8105-E327-60EAA3A6FBF8}"/>
              </a:ext>
            </a:extLst>
          </p:cNvPr>
          <p:cNvSpPr txBox="1"/>
          <p:nvPr userDrawn="1"/>
        </p:nvSpPr>
        <p:spPr>
          <a:xfrm>
            <a:off x="515938" y="1413716"/>
            <a:ext cx="7165022" cy="16852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</a:p>
          <a:p>
            <a:r>
              <a:rPr lang="ru-RU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58665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Контакты_персональный_тем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E8B2C7-E20A-9148-A5B1-072C019E9C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5939" y="6216300"/>
            <a:ext cx="1344612" cy="273735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1437500"/>
            <a:ext cx="4979987" cy="8318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ЗАГОЛОВОК/ 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3168867"/>
            <a:ext cx="2427287" cy="2512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3498513"/>
            <a:ext cx="2427287" cy="2512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66052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_светлый_с докладчик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15938" y="2155825"/>
            <a:ext cx="6138862" cy="850900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Объект 9"/>
          <p:cNvSpPr>
            <a:spLocks noGrp="1"/>
          </p:cNvSpPr>
          <p:nvPr>
            <p:ph sz="quarter" idx="11" hasCustomPrompt="1"/>
          </p:nvPr>
        </p:nvSpPr>
        <p:spPr>
          <a:xfrm>
            <a:off x="10201275" y="6057900"/>
            <a:ext cx="1439863" cy="273735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Месяц год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604559"/>
            <a:ext cx="3838575" cy="7270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</a:p>
          <a:p>
            <a:pPr lvl="0"/>
            <a:r>
              <a:rPr lang="ru-RU" dirty="0"/>
              <a:t>Председатель Председателя</a:t>
            </a:r>
          </a:p>
          <a:p>
            <a:pPr lvl="0"/>
            <a:r>
              <a:rPr lang="ru-RU" dirty="0"/>
              <a:t> АО «СОГАЗ»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9B40CA-9EA9-39CA-E2FF-C680A7503E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5938" y="634676"/>
            <a:ext cx="1984376" cy="40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691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Контакты_персональный_светл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1437500"/>
            <a:ext cx="4979987" cy="8318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ЗАГОЛОВОК/ 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1022848" y="4006197"/>
            <a:ext cx="1675405" cy="2512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8 (900) 000 00 00</a:t>
            </a:r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3168867"/>
            <a:ext cx="2427287" cy="2512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1022849" y="4516024"/>
            <a:ext cx="1675404" cy="2512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sogaz@sogaz.ru</a:t>
            </a:r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3498513"/>
            <a:ext cx="2427287" cy="2512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0" y="3941349"/>
            <a:ext cx="365475" cy="3654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0" y="4461480"/>
            <a:ext cx="36036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64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Контакты_общий_тем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E8B2C7-E20A-9148-A5B1-072C019E9C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5939" y="6216300"/>
            <a:ext cx="1344612" cy="273735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1437500"/>
            <a:ext cx="4979987" cy="10134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ЗАГОЛОВОК/ 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1022848" y="4257800"/>
            <a:ext cx="1675405" cy="2512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8 (900) 000 00 00</a:t>
            </a:r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1022849" y="4745194"/>
            <a:ext cx="1675404" cy="2512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sogaz.ru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4198065"/>
            <a:ext cx="360362" cy="36036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15937" y="3124422"/>
            <a:ext cx="12952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" y="4693960"/>
            <a:ext cx="366008" cy="366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3656450"/>
            <a:ext cx="360362" cy="360362"/>
          </a:xfrm>
          <a:prstGeom prst="rect">
            <a:avLst/>
          </a:prstGeom>
        </p:spPr>
      </p:pic>
      <p:sp>
        <p:nvSpPr>
          <p:cNvPr id="14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2848" y="3554977"/>
            <a:ext cx="3053852" cy="51677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107078, г. Москва,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пр-т Академика Сахарова, д.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753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Контакты_общий_светл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E8B2C7-E20A-9148-A5B1-072C019E9C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5939" y="6216300"/>
            <a:ext cx="1344612" cy="273735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1437500"/>
            <a:ext cx="4979987" cy="96201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ЗАГОЛОВОК/ 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1022848" y="4257800"/>
            <a:ext cx="1675405" cy="2512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8 (900) 000 00 00</a:t>
            </a:r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1022849" y="4745194"/>
            <a:ext cx="1675404" cy="2512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sogaz.ru</a:t>
            </a:r>
            <a:endParaRPr lang="ru-RU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15937" y="3124422"/>
            <a:ext cx="12952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2848" y="3554977"/>
            <a:ext cx="3053852" cy="51677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107078, г. Москва,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пр-т Академика Сахарова, д. 10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5" y="4198065"/>
            <a:ext cx="365475" cy="3654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4693960"/>
            <a:ext cx="366879" cy="3668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6" y="3656718"/>
            <a:ext cx="360094" cy="3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4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_тем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938" y="3425825"/>
            <a:ext cx="7753419" cy="5539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E8B2C7-E20A-9148-A5B1-072C019E9C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5939" y="6216300"/>
            <a:ext cx="1344612" cy="2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9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итель_светл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938" y="1482725"/>
            <a:ext cx="7753419" cy="5539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ru-RU" dirty="0"/>
              <a:t>ТЕМА</a:t>
            </a:r>
          </a:p>
        </p:txBody>
      </p:sp>
    </p:spTree>
    <p:extLst>
      <p:ext uri="{BB962C8B-B14F-4D97-AF65-F5344CB8AC3E}">
        <p14:creationId xmlns:p14="http://schemas.microsoft.com/office/powerpoint/2010/main" val="156736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азовые слайд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E8B2C7-E20A-9148-A5B1-072C019E9C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5939" y="6216300"/>
            <a:ext cx="1344612" cy="2737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15939" y="4172474"/>
            <a:ext cx="5628464" cy="7232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БАЗОВЫЕ</a:t>
            </a:r>
            <a:r>
              <a:rPr lang="ru-RU" sz="4400" b="1" baseline="0" dirty="0">
                <a:solidFill>
                  <a:schemeClr val="bg1"/>
                </a:solidFill>
              </a:rPr>
              <a:t> </a:t>
            </a:r>
            <a:r>
              <a:rPr lang="ru-RU" sz="4400" b="1" dirty="0">
                <a:solidFill>
                  <a:schemeClr val="bg1"/>
                </a:solidFill>
              </a:rPr>
              <a:t>СЛАЙДЫ</a:t>
            </a:r>
          </a:p>
        </p:txBody>
      </p:sp>
    </p:spTree>
    <p:extLst>
      <p:ext uri="{BB962C8B-B14F-4D97-AF65-F5344CB8AC3E}">
        <p14:creationId xmlns:p14="http://schemas.microsoft.com/office/powerpoint/2010/main" val="203400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Базов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515939" y="1590674"/>
            <a:ext cx="4851192" cy="7797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6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412740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Базовый_определ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330200" y="1460500"/>
            <a:ext cx="11310938" cy="787400"/>
          </a:xfrm>
          <a:prstGeom prst="roundRect">
            <a:avLst>
              <a:gd name="adj" fmla="val 20231"/>
            </a:avLst>
          </a:prstGeom>
          <a:gradFill>
            <a:gsLst>
              <a:gs pos="15000">
                <a:srgbClr val="1D41BC"/>
              </a:gs>
              <a:gs pos="74000">
                <a:srgbClr val="0C2589"/>
              </a:gs>
              <a:gs pos="93000">
                <a:srgbClr val="082293"/>
              </a:gs>
              <a:gs pos="47000">
                <a:srgbClr val="1433B0"/>
              </a:gs>
            </a:gsLst>
            <a:lin ang="2700000" scaled="1"/>
          </a:gradFill>
        </p:spPr>
        <p:txBody>
          <a:bodyPr lIns="144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Определение</a:t>
            </a:r>
            <a:br>
              <a:rPr lang="ru-RU" dirty="0"/>
            </a:br>
            <a:r>
              <a:rPr lang="ru-RU" dirty="0"/>
              <a:t>- определение</a:t>
            </a:r>
          </a:p>
        </p:txBody>
      </p:sp>
      <p:sp>
        <p:nvSpPr>
          <p:cNvPr id="8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515939" y="2697570"/>
            <a:ext cx="4851192" cy="7797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7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5842000"/>
            <a:ext cx="6621461" cy="2159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318848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549275"/>
            <a:ext cx="7753419" cy="55396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938" y="1825625"/>
            <a:ext cx="10837862" cy="3561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23104" y="6216300"/>
            <a:ext cx="718034" cy="273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BE2A45-116A-4EB9-A521-E30CADCCD0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42FECE-2FEC-C8B8-99CA-057E7340C6A3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5"/>
              </a:ext>
            </a:extLst>
          </a:blip>
          <a:stretch>
            <a:fillRect/>
          </a:stretch>
        </p:blipFill>
        <p:spPr>
          <a:xfrm>
            <a:off x="515939" y="6216300"/>
            <a:ext cx="1344612" cy="2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4" r:id="rId6"/>
    <p:sldLayoutId id="2147483689" r:id="rId7"/>
    <p:sldLayoutId id="2147483650" r:id="rId8"/>
    <p:sldLayoutId id="2147483672" r:id="rId9"/>
    <p:sldLayoutId id="2147483673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81" r:id="rId17"/>
    <p:sldLayoutId id="2147483671" r:id="rId18"/>
    <p:sldLayoutId id="2147483674" r:id="rId19"/>
    <p:sldLayoutId id="2147483677" r:id="rId20"/>
    <p:sldLayoutId id="2147483685" r:id="rId21"/>
    <p:sldLayoutId id="2147483686" r:id="rId22"/>
    <p:sldLayoutId id="2147483675" r:id="rId23"/>
    <p:sldLayoutId id="2147483676" r:id="rId24"/>
    <p:sldLayoutId id="2147483669" r:id="rId25"/>
    <p:sldLayoutId id="2147483670" r:id="rId26"/>
    <p:sldLayoutId id="2147483682" r:id="rId27"/>
    <p:sldLayoutId id="2147483683" r:id="rId28"/>
    <p:sldLayoutId id="2147483684" r:id="rId29"/>
    <p:sldLayoutId id="2147483662" r:id="rId30"/>
    <p:sldLayoutId id="2147483690" r:id="rId31"/>
    <p:sldLayoutId id="2147483678" r:id="rId32"/>
    <p:sldLayoutId id="2147483679" r:id="rId33"/>
    <p:sldLayoutId id="2147483680" r:id="rId34"/>
    <p:sldLayoutId id="2147483687" r:id="rId35"/>
    <p:sldLayoutId id="2147483688" r:id="rId36"/>
    <p:sldLayoutId id="2147483656" r:id="rId37"/>
    <p:sldLayoutId id="2147483657" r:id="rId38"/>
    <p:sldLayoutId id="2147483658" r:id="rId39"/>
    <p:sldLayoutId id="2147483659" r:id="rId40"/>
    <p:sldLayoutId id="2147483660" r:id="rId41"/>
    <p:sldLayoutId id="2147483661" r:id="rId4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3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09" Type="http://schemas.openxmlformats.org/officeDocument/2006/relationships/image" Target="../media/image128.svg"/><Relationship Id="rId3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110" Type="http://schemas.openxmlformats.org/officeDocument/2006/relationships/image" Target="../media/image22.png"/><Relationship Id="rId5" Type="http://schemas.openxmlformats.org/officeDocument/2006/relationships/image" Target="../media/image30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6.svg"/><Relationship Id="rId12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31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5938" y="1314286"/>
            <a:ext cx="6342062" cy="1959645"/>
          </a:xfrm>
        </p:spPr>
        <p:txBody>
          <a:bodyPr>
            <a:normAutofit fontScale="90000"/>
          </a:bodyPr>
          <a:lstStyle/>
          <a:p>
            <a:r>
              <a:rPr lang="ru-RU" sz="6700" dirty="0" smtClean="0"/>
              <a:t>ИПОТЕКА: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ИЗ ДРУГОЙ СТРАХОВОЙ КОМПАНИИ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 smtClean="0"/>
              <a:t>Июль 2025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32AA19-9DDE-0524-8DDA-D8FFED59E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958124">
            <a:off x="7508690" y="4041917"/>
            <a:ext cx="2026767" cy="20032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FF7F2A-E63C-1C08-269A-192CCEAFB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9"/>
              </a:ext>
            </a:extLst>
          </a:blip>
          <a:stretch>
            <a:fillRect/>
          </a:stretch>
        </p:blipFill>
        <p:spPr>
          <a:xfrm rot="708398">
            <a:off x="4527815" y="4029413"/>
            <a:ext cx="1461116" cy="14411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CEDBFD-A862-582A-3537-6754755EED3C}"/>
              </a:ext>
            </a:extLst>
          </p:cNvPr>
          <p:cNvPicPr>
            <a:picLocks noChangeAspect="1"/>
          </p:cNvPicPr>
          <p:nvPr/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297998">
            <a:off x="8734690" y="326414"/>
            <a:ext cx="2533297" cy="250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6">
            <a:extLst>
              <a:ext uri="{FF2B5EF4-FFF2-40B4-BE49-F238E27FC236}">
                <a16:creationId xmlns:a16="http://schemas.microsoft.com/office/drawing/2014/main" id="{7AA359CF-3113-97BA-C169-F73F246C27E1}"/>
              </a:ext>
            </a:extLst>
          </p:cNvPr>
          <p:cNvSpPr/>
          <p:nvPr/>
        </p:nvSpPr>
        <p:spPr>
          <a:xfrm>
            <a:off x="454392" y="825184"/>
            <a:ext cx="3112301" cy="1568191"/>
          </a:xfrm>
          <a:prstGeom prst="roundRect">
            <a:avLst>
              <a:gd name="adj" fmla="val 6721"/>
            </a:avLst>
          </a:prstGeom>
          <a:solidFill>
            <a:srgbClr val="FFFFFF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7AA359CF-3113-97BA-C169-F73F246C27E1}"/>
              </a:ext>
            </a:extLst>
          </p:cNvPr>
          <p:cNvSpPr/>
          <p:nvPr/>
        </p:nvSpPr>
        <p:spPr>
          <a:xfrm>
            <a:off x="3822215" y="804822"/>
            <a:ext cx="3532532" cy="1616049"/>
          </a:xfrm>
          <a:prstGeom prst="roundRect">
            <a:avLst>
              <a:gd name="adj" fmla="val 6721"/>
            </a:avLst>
          </a:prstGeom>
          <a:solidFill>
            <a:srgbClr val="FFFFFF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E753A5-07AB-3561-5456-11DE18B35F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8379" b="19441"/>
          <a:stretch/>
        </p:blipFill>
        <p:spPr>
          <a:xfrm>
            <a:off x="2366377" y="3431189"/>
            <a:ext cx="1799223" cy="1775812"/>
          </a:xfrm>
          <a:prstGeom prst="round2DiagRect">
            <a:avLst>
              <a:gd name="adj1" fmla="val 11518"/>
              <a:gd name="adj2" fmla="val 0"/>
            </a:avLst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F86074-C587-FFC2-9E30-9C13DA9FCC8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7"/>
              </a:ext>
            </a:extLst>
          </a:blip>
          <a:srcRect r="18175" b="19578"/>
          <a:stretch/>
        </p:blipFill>
        <p:spPr>
          <a:xfrm>
            <a:off x="9338920" y="3431188"/>
            <a:ext cx="1789075" cy="1770484"/>
          </a:xfrm>
          <a:prstGeom prst="round2DiagRect">
            <a:avLst>
              <a:gd name="adj1" fmla="val 11486"/>
              <a:gd name="adj2" fmla="val 0"/>
            </a:avLst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392" y="186419"/>
            <a:ext cx="7753419" cy="553968"/>
          </a:xfrm>
        </p:spPr>
        <p:txBody>
          <a:bodyPr/>
          <a:lstStyle/>
          <a:p>
            <a:r>
              <a:rPr lang="ru-RU" dirty="0"/>
              <a:t>Описание продукта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4392" y="1724335"/>
            <a:ext cx="3112301" cy="738664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Предложение на уровне лучших на рынке по количеству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 запрашиваемых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документов</a:t>
            </a:r>
          </a:p>
          <a:p>
            <a:pPr marL="0" marR="0" lvl="0" indent="0" defTabSz="102867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490" y="1617184"/>
            <a:ext cx="3457990" cy="854080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lvl="0" indent="-342916" defTabSz="1371532" hangingPunct="1">
              <a:spcAft>
                <a:spcPts val="300"/>
              </a:spcAft>
              <a:buClr>
                <a:prstClr val="white"/>
              </a:buClr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Возраст застрахованных </a:t>
            </a:r>
            <a:r>
              <a:rPr lang="ru-RU" sz="1200" kern="1200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— до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60 лет.</a:t>
            </a:r>
          </a:p>
          <a:p>
            <a:pPr marL="0" marR="0" lvl="0" indent="-342916" defTabSz="13715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Квартиры в домах 1960 г.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п. и позднее.</a:t>
            </a:r>
          </a:p>
          <a:p>
            <a:pPr lvl="0" indent="-342916" defTabSz="1371532" hangingPunct="1">
              <a:spcAft>
                <a:spcPts val="300"/>
              </a:spcAft>
              <a:buClr>
                <a:prstClr val="white"/>
              </a:buClr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Каменные строения </a:t>
            </a:r>
            <a:r>
              <a:rPr lang="ru-RU" sz="1200" kern="1200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—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1980 г. п. и позднее</a:t>
            </a:r>
          </a:p>
          <a:p>
            <a:pPr lvl="0" indent="-342916" defTabSz="1371532" hangingPunct="1">
              <a:spcAft>
                <a:spcPts val="300"/>
              </a:spcAft>
              <a:buClr>
                <a:prstClr val="white"/>
              </a:buClr>
              <a:defRPr/>
            </a:pPr>
            <a:r>
              <a:rPr lang="ru-RU" sz="1200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Деревянные дома –  2000 г. п. и позднее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4392" y="975537"/>
            <a:ext cx="3112301" cy="553998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lvl="0" defTabSz="1828800">
              <a:defRPr/>
            </a:pPr>
            <a:r>
              <a:rPr lang="ru-RU" b="1" dirty="0" smtClean="0">
                <a:solidFill>
                  <a:schemeClr val="accent6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ПРОСТОТА </a:t>
            </a:r>
            <a:br>
              <a:rPr lang="ru-RU" b="1" dirty="0" smtClean="0">
                <a:solidFill>
                  <a:schemeClr val="accent6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6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ОФОРМЛЕНИЯ</a:t>
            </a:r>
            <a:endParaRPr lang="ru-RU" b="1" dirty="0">
              <a:solidFill>
                <a:schemeClr val="accent6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22215" y="921733"/>
            <a:ext cx="3112301" cy="553998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lvl="0" defTabSz="1828800">
              <a:defRPr/>
            </a:pPr>
            <a:r>
              <a:rPr lang="ru-RU" b="1" dirty="0" smtClean="0">
                <a:solidFill>
                  <a:schemeClr val="accent6"/>
                </a:solidFill>
                <a:ea typeface="Tahoma" panose="020B0604030504040204" pitchFamily="34" charset="0"/>
                <a:cs typeface="Arial" panose="020B0604020202020204" pitchFamily="34" charset="0"/>
              </a:rPr>
              <a:t>ШИРОКИЙ </a:t>
            </a:r>
            <a:br>
              <a:rPr lang="ru-RU" b="1" dirty="0" smtClean="0">
                <a:solidFill>
                  <a:schemeClr val="accent6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6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СЕГМЕНТ </a:t>
            </a:r>
            <a:endParaRPr lang="ru-RU" b="1" dirty="0">
              <a:solidFill>
                <a:schemeClr val="accent6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6">
            <a:extLst>
              <a:ext uri="{FF2B5EF4-FFF2-40B4-BE49-F238E27FC236}">
                <a16:creationId xmlns:a16="http://schemas.microsoft.com/office/drawing/2014/main" id="{7AA359CF-3113-97BA-C169-F73F246C27E1}"/>
              </a:ext>
            </a:extLst>
          </p:cNvPr>
          <p:cNvSpPr/>
          <p:nvPr/>
        </p:nvSpPr>
        <p:spPr>
          <a:xfrm>
            <a:off x="454392" y="2657799"/>
            <a:ext cx="10311585" cy="2823795"/>
          </a:xfrm>
          <a:prstGeom prst="roundRect">
            <a:avLst>
              <a:gd name="adj" fmla="val 6721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26400" y="2810854"/>
            <a:ext cx="5903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1828800">
              <a:defRPr/>
            </a:pPr>
            <a:r>
              <a:rPr lang="ru-RU" b="1" dirty="0" smtClean="0">
                <a:solidFill>
                  <a:schemeClr val="accent6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ПРЕДЫДУЩИЙ СТРАХОВЩИК</a:t>
            </a:r>
            <a:endParaRPr lang="ru-RU" b="1" dirty="0">
              <a:solidFill>
                <a:schemeClr val="accent6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6521" y="3407379"/>
            <a:ext cx="9947326" cy="1806816"/>
          </a:xfrm>
          <a:prstGeom prst="rect">
            <a:avLst/>
          </a:prstGeom>
          <a:noFill/>
        </p:spPr>
        <p:txBody>
          <a:bodyPr wrap="square" lIns="0" tIns="0" rIns="0" bIns="0" numCol="2" spcCol="360000" rtlCol="0">
            <a:noAutofit/>
          </a:bodyPr>
          <a:lstStyle/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/>
              <a:t>ООО «Абсолют Страхование»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/>
              <a:t>ООО «АК БАРС СТРАХОВАНИЕ»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/>
              <a:t>АО «АльфаСтрахование»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/>
              <a:t>АО «</a:t>
            </a:r>
            <a:r>
              <a:rPr lang="ru-RU" sz="1200" dirty="0" err="1"/>
              <a:t>Зетта</a:t>
            </a:r>
            <a:r>
              <a:rPr lang="ru-RU" sz="1200" dirty="0"/>
              <a:t> Страхование»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/>
              <a:t>САО «ВСК»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/>
              <a:t>СПАО «Ингосстрах»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/>
              <a:t>САО «РЕСО-Гарантия</a:t>
            </a:r>
            <a:r>
              <a:rPr lang="ru-RU" sz="1200" dirty="0" smtClean="0"/>
              <a:t>»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 smtClean="0"/>
              <a:t>ПАО </a:t>
            </a:r>
            <a:r>
              <a:rPr lang="ru-RU" sz="1200" dirty="0"/>
              <a:t>«Группа Ренессанс Страхование»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/>
              <a:t>ПАО СК «Росгосстрах»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/>
              <a:t>АО  СК «РСХБ Страхование</a:t>
            </a:r>
            <a:r>
              <a:rPr lang="ru-RU" sz="1200" dirty="0" smtClean="0"/>
              <a:t>»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/>
              <a:t>ООО СК «Сбербанк страхование»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/>
              <a:t>АО «</a:t>
            </a:r>
            <a:r>
              <a:rPr lang="ru-RU" sz="1200" dirty="0" err="1"/>
              <a:t>Совкомбанк</a:t>
            </a:r>
            <a:r>
              <a:rPr lang="ru-RU" sz="1200" dirty="0"/>
              <a:t> Страхование»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/>
              <a:t>ООО «СК Согласие»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/>
              <a:t>ПАО САК «</a:t>
            </a:r>
            <a:r>
              <a:rPr lang="ru-RU" sz="1200" dirty="0" err="1"/>
              <a:t>Энергогарант</a:t>
            </a:r>
            <a:r>
              <a:rPr lang="ru-RU" sz="1200" dirty="0"/>
              <a:t>»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/>
              <a:t>АО «ГСК «</a:t>
            </a:r>
            <a:r>
              <a:rPr lang="ru-RU" sz="1200" dirty="0" err="1"/>
              <a:t>Югория</a:t>
            </a:r>
            <a:r>
              <a:rPr lang="ru-RU" sz="1200" dirty="0" smtClean="0"/>
              <a:t>»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/>
              <a:t>СК </a:t>
            </a:r>
            <a:r>
              <a:rPr lang="ru-RU" sz="1200" dirty="0" smtClean="0"/>
              <a:t>«РНКБ-Страхование» </a:t>
            </a:r>
            <a:r>
              <a:rPr lang="ru-RU" sz="1200" dirty="0"/>
              <a:t>- заемщики до 60 </a:t>
            </a:r>
            <a:r>
              <a:rPr lang="ru-RU" sz="1200" dirty="0" smtClean="0"/>
              <a:t>лет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 smtClean="0"/>
              <a:t>СК «</a:t>
            </a:r>
            <a:r>
              <a:rPr lang="ru-RU" sz="1200" dirty="0" err="1" smtClean="0"/>
              <a:t>Гайде</a:t>
            </a:r>
            <a:r>
              <a:rPr lang="ru-RU" sz="1200" dirty="0" smtClean="0"/>
              <a:t>» </a:t>
            </a:r>
            <a:r>
              <a:rPr lang="ru-RU" sz="1200" dirty="0"/>
              <a:t>- заемщики до 45 </a:t>
            </a:r>
            <a:r>
              <a:rPr lang="ru-RU" sz="1200" dirty="0" smtClean="0"/>
              <a:t>лет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 smtClean="0"/>
              <a:t>СК «ТИТ» </a:t>
            </a:r>
            <a:r>
              <a:rPr lang="ru-RU" sz="1200" dirty="0"/>
              <a:t>-  заемщики до 45 лет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 smtClean="0"/>
              <a:t>АО </a:t>
            </a:r>
            <a:r>
              <a:rPr lang="ru-RU" sz="1200" dirty="0"/>
              <a:t>«СК «ПАРИ</a:t>
            </a:r>
            <a:r>
              <a:rPr lang="ru-RU" sz="1200" dirty="0" smtClean="0"/>
              <a:t>»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 smtClean="0"/>
              <a:t>АО </a:t>
            </a:r>
            <a:r>
              <a:rPr lang="ru-RU" sz="1200" dirty="0"/>
              <a:t>СК «Альянс»;</a:t>
            </a:r>
          </a:p>
          <a:p>
            <a:pPr marL="171450" indent="-171450" fontAlgn="ctr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7965831" y="197805"/>
            <a:ext cx="2570162" cy="5262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Тарифы</a:t>
            </a:r>
            <a:endParaRPr lang="ru-RU" dirty="0"/>
          </a:p>
        </p:txBody>
      </p:sp>
      <p:sp>
        <p:nvSpPr>
          <p:cNvPr id="26" name="Прямоугольник: скругленные углы 6">
            <a:extLst>
              <a:ext uri="{FF2B5EF4-FFF2-40B4-BE49-F238E27FC236}">
                <a16:creationId xmlns:a16="http://schemas.microsoft.com/office/drawing/2014/main" id="{7AA359CF-3113-97BA-C169-F73F246C27E1}"/>
              </a:ext>
            </a:extLst>
          </p:cNvPr>
          <p:cNvSpPr/>
          <p:nvPr/>
        </p:nvSpPr>
        <p:spPr>
          <a:xfrm>
            <a:off x="7781192" y="750279"/>
            <a:ext cx="3859945" cy="1706813"/>
          </a:xfrm>
          <a:prstGeom prst="roundRect">
            <a:avLst>
              <a:gd name="adj" fmla="val 6721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021083" y="803529"/>
            <a:ext cx="1032761" cy="635490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no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25144" y="1420216"/>
            <a:ext cx="3371516" cy="10344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ru-RU"/>
            </a:defPPr>
            <a:lvl1pPr>
              <a:defRPr sz="1200">
                <a:solidFill>
                  <a:srgbClr val="043B74"/>
                </a:solidFill>
                <a:latin typeface="+mj-lt"/>
              </a:defRPr>
            </a:lvl1pPr>
          </a:lstStyle>
          <a:p>
            <a:pPr defTabSz="1828800">
              <a:buClr>
                <a:schemeClr val="accent6"/>
              </a:buClr>
              <a:buSzPct val="120000"/>
              <a:defRPr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- Экономия </a:t>
            </a:r>
            <a:r>
              <a:rPr lang="ru-RU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от тарифа конкурирующей СК, </a:t>
            </a:r>
            <a:br>
              <a:rPr lang="ru-RU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но </a:t>
            </a:r>
            <a:r>
              <a:rPr lang="ru-RU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не более 50% от базовых тарифов </a:t>
            </a:r>
            <a:r>
              <a:rPr lang="ru-RU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СОГАЗа</a:t>
            </a:r>
            <a:endParaRPr lang="ru-RU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 defTabSz="1828800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ru-RU" sz="8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 defTabSz="1828800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ru-RU" sz="800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algn="r" defTabSz="1828800">
              <a:buClr>
                <a:schemeClr val="accent6"/>
              </a:buClr>
              <a:buSzPct val="120000"/>
              <a:defRPr/>
            </a:pPr>
            <a:r>
              <a:rPr lang="ru-RU" sz="8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Для страхования от несчастных случаев и </a:t>
            </a:r>
            <a:r>
              <a:rPr lang="ru-RU" sz="8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болезней</a:t>
            </a:r>
          </a:p>
          <a:p>
            <a:pPr algn="r" defTabSz="1828800">
              <a:buClr>
                <a:schemeClr val="accent6"/>
              </a:buClr>
              <a:buSzPct val="120000"/>
              <a:defRPr/>
            </a:pPr>
            <a:r>
              <a:rPr lang="ru-RU" sz="8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экономия доступна в сегменте до 50 </a:t>
            </a:r>
            <a:r>
              <a:rPr lang="ru-RU" sz="8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лет</a:t>
            </a:r>
            <a:endParaRPr lang="ru-RU" sz="800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2A45-116A-4EB9-A521-E30CADCCD0FF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48408" y="285717"/>
            <a:ext cx="7753419" cy="5539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Документы для заключения договора</a:t>
            </a:r>
            <a:endParaRPr lang="ru-RU" dirty="0"/>
          </a:p>
        </p:txBody>
      </p:sp>
      <p:sp>
        <p:nvSpPr>
          <p:cNvPr id="28" name="Прямоугольник: скругленные углы 6">
            <a:extLst>
              <a:ext uri="{FF2B5EF4-FFF2-40B4-BE49-F238E27FC236}">
                <a16:creationId xmlns:a16="http://schemas.microsoft.com/office/drawing/2014/main" id="{7AA359CF-3113-97BA-C169-F73F246C27E1}"/>
              </a:ext>
            </a:extLst>
          </p:cNvPr>
          <p:cNvSpPr/>
          <p:nvPr/>
        </p:nvSpPr>
        <p:spPr>
          <a:xfrm>
            <a:off x="348850" y="1978888"/>
            <a:ext cx="2485801" cy="2959078"/>
          </a:xfrm>
          <a:prstGeom prst="roundRect">
            <a:avLst>
              <a:gd name="adj" fmla="val 14176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9" name="Прямоугольник: скругленные углы 6">
            <a:extLst>
              <a:ext uri="{FF2B5EF4-FFF2-40B4-BE49-F238E27FC236}">
                <a16:creationId xmlns:a16="http://schemas.microsoft.com/office/drawing/2014/main" id="{7AA359CF-3113-97BA-C169-F73F246C27E1}"/>
              </a:ext>
            </a:extLst>
          </p:cNvPr>
          <p:cNvSpPr/>
          <p:nvPr/>
        </p:nvSpPr>
        <p:spPr>
          <a:xfrm>
            <a:off x="2936150" y="1955493"/>
            <a:ext cx="3553961" cy="2974029"/>
          </a:xfrm>
          <a:prstGeom prst="roundRect">
            <a:avLst>
              <a:gd name="adj" fmla="val 14176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0" name="Прямоугольник: скругленные углы 6">
            <a:extLst>
              <a:ext uri="{FF2B5EF4-FFF2-40B4-BE49-F238E27FC236}">
                <a16:creationId xmlns:a16="http://schemas.microsoft.com/office/drawing/2014/main" id="{7AA359CF-3113-97BA-C169-F73F246C27E1}"/>
              </a:ext>
            </a:extLst>
          </p:cNvPr>
          <p:cNvSpPr/>
          <p:nvPr/>
        </p:nvSpPr>
        <p:spPr>
          <a:xfrm>
            <a:off x="6613952" y="1924265"/>
            <a:ext cx="2628900" cy="3005257"/>
          </a:xfrm>
          <a:prstGeom prst="roundRect">
            <a:avLst>
              <a:gd name="adj" fmla="val 14176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1" name="Прямоугольник: скругленные углы 6">
            <a:extLst>
              <a:ext uri="{FF2B5EF4-FFF2-40B4-BE49-F238E27FC236}">
                <a16:creationId xmlns:a16="http://schemas.microsoft.com/office/drawing/2014/main" id="{7AA359CF-3113-97BA-C169-F73F246C27E1}"/>
              </a:ext>
            </a:extLst>
          </p:cNvPr>
          <p:cNvSpPr/>
          <p:nvPr/>
        </p:nvSpPr>
        <p:spPr>
          <a:xfrm>
            <a:off x="9362411" y="1944348"/>
            <a:ext cx="2374043" cy="2945778"/>
          </a:xfrm>
          <a:prstGeom prst="roundRect">
            <a:avLst>
              <a:gd name="adj" fmla="val 14176"/>
            </a:avLst>
          </a:prstGeom>
          <a:solidFill>
            <a:schemeClr val="bg1"/>
          </a:solidFill>
          <a:ln w="19050">
            <a:noFill/>
          </a:ln>
          <a:effectLst>
            <a:outerShdw blurRad="177800" dist="25400" sx="99000" sy="99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40945" y="3189565"/>
            <a:ext cx="2301609" cy="10688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450" indent="-171450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/>
              <a:t>паспорт заемщика (копии страниц 2–3,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страницы </a:t>
            </a:r>
            <a:r>
              <a:rPr lang="ru-RU" sz="1100" dirty="0"/>
              <a:t>с регистрацией по месту жительства</a:t>
            </a:r>
            <a:r>
              <a:rPr lang="ru-RU" sz="1100" dirty="0" smtClean="0"/>
              <a:t>),</a:t>
            </a:r>
            <a:endParaRPr lang="ru-RU" sz="1100" dirty="0"/>
          </a:p>
          <a:p>
            <a:pPr marL="171450" indent="-171450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/>
              <a:t>скриншот из онлайн-банка с информацией </a:t>
            </a:r>
            <a:br>
              <a:rPr lang="ru-RU" sz="1100" dirty="0"/>
            </a:br>
            <a:r>
              <a:rPr lang="ru-RU" sz="1100" dirty="0"/>
              <a:t>о задолженности по кредиту или иной документ </a:t>
            </a:r>
            <a:br>
              <a:rPr lang="ru-RU" sz="1100" dirty="0"/>
            </a:br>
            <a:r>
              <a:rPr lang="ru-RU" sz="1100" dirty="0"/>
              <a:t>о </a:t>
            </a:r>
            <a:r>
              <a:rPr lang="ru-RU" sz="1100" dirty="0" smtClean="0"/>
              <a:t>задолженности.</a:t>
            </a:r>
            <a:endParaRPr lang="ru-RU" sz="1100" dirty="0"/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008660" y="3127560"/>
            <a:ext cx="3408940" cy="1719223"/>
          </a:xfrm>
          <a:prstGeom prst="rect">
            <a:avLst/>
          </a:prstGeom>
        </p:spPr>
        <p:txBody>
          <a:bodyPr/>
          <a:lstStyle/>
          <a:p>
            <a:pPr marL="171450" indent="-171450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/>
              <a:t>подтверждение </a:t>
            </a:r>
            <a:r>
              <a:rPr lang="ru-RU" sz="1100" dirty="0" smtClean="0"/>
              <a:t>Декларации,</a:t>
            </a:r>
          </a:p>
          <a:p>
            <a:pPr marL="171450" indent="-171450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 smtClean="0"/>
              <a:t>паспорт </a:t>
            </a:r>
            <a:r>
              <a:rPr lang="ru-RU" sz="1100" dirty="0"/>
              <a:t>застрахованного (копии страниц 2–3, страницы с регистрацией по месту жительства</a:t>
            </a:r>
            <a:r>
              <a:rPr lang="ru-RU" sz="1100" dirty="0" smtClean="0"/>
              <a:t>),</a:t>
            </a:r>
            <a:endParaRPr lang="ru-RU" sz="1100" dirty="0"/>
          </a:p>
          <a:p>
            <a:pPr marL="171450" indent="-171450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/>
              <a:t>действующий или прекративший действие страховой полис иной страховой компании </a:t>
            </a:r>
            <a:br>
              <a:rPr lang="ru-RU" sz="1100" dirty="0"/>
            </a:br>
            <a:r>
              <a:rPr lang="ru-RU" sz="1100" dirty="0"/>
              <a:t>(не более 3 месяцев с даты прекращения</a:t>
            </a:r>
            <a:r>
              <a:rPr lang="ru-RU" sz="1100" dirty="0" smtClean="0"/>
              <a:t>).</a:t>
            </a:r>
            <a:endParaRPr lang="ru-RU" sz="1100" dirty="0"/>
          </a:p>
        </p:txBody>
      </p:sp>
      <p:sp>
        <p:nvSpPr>
          <p:cNvPr id="34" name="Текст 10"/>
          <p:cNvSpPr>
            <a:spLocks noGrp="1"/>
          </p:cNvSpPr>
          <p:nvPr>
            <p:ph type="body" sz="quarter" idx="19"/>
          </p:nvPr>
        </p:nvSpPr>
        <p:spPr>
          <a:xfrm>
            <a:off x="6690309" y="2917796"/>
            <a:ext cx="2476186" cy="145513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подтверждение Декларации,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кадастровый номер объекта,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действующий или прекративший действие страховой полис иной страховой </a:t>
            </a:r>
            <a:r>
              <a:rPr lang="ru-RU" sz="1100" dirty="0" smtClean="0">
                <a:solidFill>
                  <a:schemeClr val="tx1"/>
                </a:solidFill>
              </a:rPr>
              <a:t>компании</a:t>
            </a:r>
            <a:r>
              <a:rPr lang="ru-RU" sz="1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4294967295"/>
          </p:nvPr>
        </p:nvSpPr>
        <p:spPr>
          <a:xfrm>
            <a:off x="9454592" y="3127560"/>
            <a:ext cx="2189679" cy="1555121"/>
          </a:xfrm>
          <a:prstGeom prst="rect">
            <a:avLst/>
          </a:prstGeom>
        </p:spPr>
        <p:txBody>
          <a:bodyPr/>
          <a:lstStyle/>
          <a:p>
            <a:pPr marL="171450" indent="-171450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/>
              <a:t>подтверждение </a:t>
            </a:r>
            <a:r>
              <a:rPr lang="ru-RU" sz="1100" dirty="0" smtClean="0"/>
              <a:t>Декларации,</a:t>
            </a:r>
            <a:endParaRPr lang="ru-RU" sz="1100" dirty="0"/>
          </a:p>
          <a:p>
            <a:pPr marL="171450" indent="-171450"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/>
              <a:t>действующий или прекративший действие страховой полис иной страховой </a:t>
            </a:r>
            <a:r>
              <a:rPr lang="ru-RU" sz="1100" dirty="0" smtClean="0"/>
              <a:t>компании</a:t>
            </a:r>
            <a:r>
              <a:rPr lang="ru-RU" sz="1100" dirty="0"/>
              <a:t>.</a:t>
            </a:r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16"/>
          </p:nvPr>
        </p:nvSpPr>
        <p:spPr>
          <a:xfrm>
            <a:off x="9543856" y="2243570"/>
            <a:ext cx="1860206" cy="67422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rPr>
              <a:t>Титульное страхование</a:t>
            </a:r>
            <a:endParaRPr lang="ru-RU" sz="1800" b="1" dirty="0">
              <a:gradFill>
                <a:gsLst>
                  <a:gs pos="15000">
                    <a:srgbClr val="1D41BC"/>
                  </a:gs>
                  <a:gs pos="74000">
                    <a:srgbClr val="0C2589"/>
                  </a:gs>
                  <a:gs pos="93000">
                    <a:srgbClr val="082293"/>
                  </a:gs>
                  <a:gs pos="47000">
                    <a:srgbClr val="1433B0"/>
                  </a:gs>
                </a:gsLst>
                <a:lin ang="2700000" scaled="1"/>
              </a:gradFill>
            </a:endParaRP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6886153" y="2215667"/>
            <a:ext cx="2094646" cy="69257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rPr>
              <a:t>Страхование имущества</a:t>
            </a:r>
            <a:endParaRPr lang="ru-RU" sz="1800" b="1" dirty="0">
              <a:gradFill>
                <a:gsLst>
                  <a:gs pos="15000">
                    <a:srgbClr val="1D41BC"/>
                  </a:gs>
                  <a:gs pos="74000">
                    <a:srgbClr val="0C2589"/>
                  </a:gs>
                  <a:gs pos="93000">
                    <a:srgbClr val="082293"/>
                  </a:gs>
                  <a:gs pos="47000">
                    <a:srgbClr val="1433B0"/>
                  </a:gs>
                </a:gsLst>
                <a:lin ang="2700000" scaled="1"/>
              </a:gradFill>
            </a:endParaRP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463092" y="2209397"/>
            <a:ext cx="2140666" cy="7251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rPr>
              <a:t>Страхователь, заемщик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gradFill>
                <a:gsLst>
                  <a:gs pos="15000">
                    <a:srgbClr val="1D41BC"/>
                  </a:gs>
                  <a:gs pos="74000">
                    <a:srgbClr val="0C2589"/>
                  </a:gs>
                  <a:gs pos="93000">
                    <a:srgbClr val="082293"/>
                  </a:gs>
                  <a:gs pos="47000">
                    <a:srgbClr val="1433B0"/>
                  </a:gs>
                </a:gsLst>
                <a:lin ang="2700000" scaled="1"/>
              </a:gradFill>
            </a:endParaRP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3205333" y="2151627"/>
            <a:ext cx="2935034" cy="89319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gradFill>
                  <a:gsLst>
                    <a:gs pos="15000">
                      <a:srgbClr val="1D41BC"/>
                    </a:gs>
                    <a:gs pos="74000">
                      <a:srgbClr val="0C2589"/>
                    </a:gs>
                    <a:gs pos="93000">
                      <a:srgbClr val="082293"/>
                    </a:gs>
                    <a:gs pos="47000">
                      <a:srgbClr val="1433B0"/>
                    </a:gs>
                  </a:gsLst>
                  <a:lin ang="2700000" scaled="1"/>
                </a:gradFill>
              </a:rPr>
              <a:t>Страхование от несчастных случаев и болезней</a:t>
            </a:r>
            <a:endParaRPr lang="ru-RU" sz="1800" b="1" dirty="0">
              <a:gradFill>
                <a:gsLst>
                  <a:gs pos="15000">
                    <a:srgbClr val="1D41BC"/>
                  </a:gs>
                  <a:gs pos="74000">
                    <a:srgbClr val="0C2589"/>
                  </a:gs>
                  <a:gs pos="93000">
                    <a:srgbClr val="082293"/>
                  </a:gs>
                  <a:gs pos="47000">
                    <a:srgbClr val="1433B0"/>
                  </a:gs>
                </a:gsLst>
                <a:lin ang="27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3170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15938" y="1324455"/>
            <a:ext cx="4979987" cy="831850"/>
          </a:xfrm>
        </p:spPr>
        <p:txBody>
          <a:bodyPr/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15937" y="3227558"/>
            <a:ext cx="2427287" cy="618218"/>
          </a:xfrm>
        </p:spPr>
        <p:txBody>
          <a:bodyPr/>
          <a:lstStyle/>
          <a:p>
            <a:r>
              <a:rPr lang="ru-RU" dirty="0" smtClean="0"/>
              <a:t>Наталья Конопленко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515937" y="2772576"/>
            <a:ext cx="2427287" cy="251274"/>
          </a:xfrm>
        </p:spPr>
        <p:txBody>
          <a:bodyPr/>
          <a:lstStyle/>
          <a:p>
            <a:r>
              <a:rPr lang="ru-RU" dirty="0" smtClean="0"/>
              <a:t>Контакты </a:t>
            </a:r>
            <a:r>
              <a:rPr lang="ru-RU" dirty="0" smtClean="0"/>
              <a:t>менеджера:</a:t>
            </a:r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162815" y="4006197"/>
            <a:ext cx="1675405" cy="251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655904" y="3227558"/>
            <a:ext cx="2692852" cy="618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5162816" y="4516024"/>
            <a:ext cx="1675404" cy="251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" y="4462047"/>
            <a:ext cx="358955" cy="3592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" y="3952714"/>
            <a:ext cx="359227" cy="359227"/>
          </a:xfrm>
          <a:prstGeom prst="rect">
            <a:avLst/>
          </a:prstGeom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5162815" y="4006197"/>
            <a:ext cx="1675405" cy="251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5162816" y="4516024"/>
            <a:ext cx="1675404" cy="251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Текст 6"/>
          <p:cNvSpPr txBox="1">
            <a:spLocks/>
          </p:cNvSpPr>
          <p:nvPr/>
        </p:nvSpPr>
        <p:spPr>
          <a:xfrm>
            <a:off x="1022848" y="3952712"/>
            <a:ext cx="1920376" cy="3592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+7 963 331 05 04</a:t>
            </a:r>
            <a:endParaRPr lang="ru-RU" dirty="0"/>
          </a:p>
        </p:txBody>
      </p:sp>
      <p:sp>
        <p:nvSpPr>
          <p:cNvPr id="18" name="Текст 6"/>
          <p:cNvSpPr txBox="1">
            <a:spLocks/>
          </p:cNvSpPr>
          <p:nvPr/>
        </p:nvSpPr>
        <p:spPr>
          <a:xfrm>
            <a:off x="1022848" y="4462047"/>
            <a:ext cx="3461229" cy="3592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Konoplenko.Natalia@sogaz.ru</a:t>
            </a:r>
            <a:endParaRPr lang="ru-RU" dirty="0"/>
          </a:p>
        </p:txBody>
      </p:sp>
      <p:sp>
        <p:nvSpPr>
          <p:cNvPr id="19" name="Текст 6"/>
          <p:cNvSpPr txBox="1">
            <a:spLocks/>
          </p:cNvSpPr>
          <p:nvPr/>
        </p:nvSpPr>
        <p:spPr>
          <a:xfrm>
            <a:off x="5162815" y="3952713"/>
            <a:ext cx="1920376" cy="3592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0" name="Текст 6"/>
          <p:cNvSpPr txBox="1">
            <a:spLocks/>
          </p:cNvSpPr>
          <p:nvPr/>
        </p:nvSpPr>
        <p:spPr>
          <a:xfrm>
            <a:off x="5162815" y="4462047"/>
            <a:ext cx="1920375" cy="3592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1" name="Прямоугольник 11"/>
          <p:cNvSpPr/>
          <p:nvPr/>
        </p:nvSpPr>
        <p:spPr>
          <a:xfrm>
            <a:off x="515938" y="5703501"/>
            <a:ext cx="365744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6">
              <a:defRPr/>
            </a:pPr>
            <a:r>
              <a:rPr lang="ru-RU" sz="900" dirty="0">
                <a:solidFill>
                  <a:schemeClr val="bg2"/>
                </a:solidFill>
              </a:rPr>
              <a:t>АО «СОГАЗ». Лицензии Банка России СЛ № 1208, СИ № 1208.</a:t>
            </a:r>
          </a:p>
        </p:txBody>
      </p:sp>
    </p:spTree>
    <p:extLst>
      <p:ext uri="{BB962C8B-B14F-4D97-AF65-F5344CB8AC3E}">
        <p14:creationId xmlns:p14="http://schemas.microsoft.com/office/powerpoint/2010/main" val="192251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газ 2.0">
      <a:dk1>
        <a:srgbClr val="000000"/>
      </a:dk1>
      <a:lt1>
        <a:srgbClr val="FFFFFF"/>
      </a:lt1>
      <a:dk2>
        <a:srgbClr val="000078"/>
      </a:dk2>
      <a:lt2>
        <a:srgbClr val="FFFFFF"/>
      </a:lt2>
      <a:accent1>
        <a:srgbClr val="DEE7FF"/>
      </a:accent1>
      <a:accent2>
        <a:srgbClr val="00A94F"/>
      </a:accent2>
      <a:accent3>
        <a:srgbClr val="F7D417"/>
      </a:accent3>
      <a:accent4>
        <a:srgbClr val="CC292B"/>
      </a:accent4>
      <a:accent5>
        <a:srgbClr val="A5A5A5"/>
      </a:accent5>
      <a:accent6>
        <a:srgbClr val="2D57FC"/>
      </a:accent6>
      <a:hlink>
        <a:srgbClr val="2D57FC"/>
      </a:hlink>
      <a:folHlink>
        <a:srgbClr val="0000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370</Words>
  <Application>Microsoft Office PowerPoint</Application>
  <PresentationFormat>Широкоэкранный</PresentationFormat>
  <Paragraphs>62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Tahoma</vt:lpstr>
      <vt:lpstr>Тема Office</vt:lpstr>
      <vt:lpstr>ИПОТЕКА:  ПЕРЕХОД ИЗ ДРУГОЙ СТРАХОВОЙ КОМПАНИИ</vt:lpstr>
      <vt:lpstr>Описание продукта</vt:lpstr>
      <vt:lpstr>Презентация PowerPoint</vt:lpstr>
      <vt:lpstr>Презентация PowerPoint</vt:lpstr>
    </vt:vector>
  </TitlesOfParts>
  <Company>АО "СОГАЗ"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Мельников Андрей Александрович</dc:creator>
  <cp:lastModifiedBy>Андреева Татьяна Борисовна</cp:lastModifiedBy>
  <cp:revision>91</cp:revision>
  <dcterms:created xsi:type="dcterms:W3CDTF">2024-10-18T07:33:31Z</dcterms:created>
  <dcterms:modified xsi:type="dcterms:W3CDTF">2025-09-03T13:01:00Z</dcterms:modified>
</cp:coreProperties>
</file>