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9" r:id="rId2"/>
  </p:sldMasterIdLst>
  <p:sldIdLst>
    <p:sldId id="256" r:id="rId3"/>
    <p:sldId id="257" r:id="rId4"/>
    <p:sldId id="258" r:id="rId5"/>
    <p:sldId id="262" r:id="rId6"/>
    <p:sldId id="259" r:id="rId7"/>
    <p:sldId id="270" r:id="rId8"/>
    <p:sldId id="266" r:id="rId9"/>
    <p:sldId id="288" r:id="rId10"/>
    <p:sldId id="260" r:id="rId11"/>
    <p:sldId id="268" r:id="rId12"/>
    <p:sldId id="263" r:id="rId13"/>
    <p:sldId id="291" r:id="rId14"/>
    <p:sldId id="269" r:id="rId15"/>
    <p:sldId id="271" r:id="rId16"/>
    <p:sldId id="273" r:id="rId17"/>
    <p:sldId id="283" r:id="rId18"/>
    <p:sldId id="292" r:id="rId19"/>
    <p:sldId id="289" r:id="rId20"/>
    <p:sldId id="285" r:id="rId21"/>
    <p:sldId id="280" r:id="rId22"/>
    <p:sldId id="284" r:id="rId23"/>
    <p:sldId id="279" r:id="rId2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6699"/>
    <a:srgbClr val="009999"/>
    <a:srgbClr val="82FEF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809" autoAdjust="0"/>
  </p:normalViewPr>
  <p:slideViewPr>
    <p:cSldViewPr>
      <p:cViewPr varScale="1">
        <p:scale>
          <a:sx n="80" d="100"/>
          <a:sy n="80" d="100"/>
        </p:scale>
        <p:origin x="8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019576487568242"/>
          <c:y val="8.589725940273947E-2"/>
          <c:w val="0.50799296636656888"/>
          <c:h val="0.83193051013655483"/>
        </c:manualLayout>
      </c:layout>
      <c:doughnutChart>
        <c:varyColors val="1"/>
        <c:ser>
          <c:idx val="0"/>
          <c:order val="0"/>
          <c:tx>
            <c:v>2017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Лист2!$E$3:$E$5</c:f>
              <c:numCache>
                <c:formatCode>0.0%</c:formatCode>
                <c:ptCount val="3"/>
                <c:pt idx="0">
                  <c:v>0.81443298969072164</c:v>
                </c:pt>
                <c:pt idx="1">
                  <c:v>0.1485748938750758</c:v>
                </c:pt>
                <c:pt idx="2">
                  <c:v>3.699211643420254E-2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0-4913-95AE-BE85723A642E}"/>
            </c:ext>
          </c:extLst>
        </c:ser>
        <c:ser>
          <c:idx val="1"/>
          <c:order val="1"/>
          <c:tx>
            <c:v>2018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6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C20-4913-95AE-BE85723A642E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6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C20-4913-95AE-BE85723A642E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1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C20-4913-95AE-BE85723A64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Лист2!$F$3:$F$5</c:f>
              <c:numCache>
                <c:formatCode>0.0%</c:formatCode>
                <c:ptCount val="3"/>
                <c:pt idx="0">
                  <c:v>0.83651551312649164</c:v>
                </c:pt>
                <c:pt idx="1">
                  <c:v>0.12708830548926014</c:v>
                </c:pt>
                <c:pt idx="2">
                  <c:v>3.6396181384248209E-2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20-4913-95AE-BE85723A642E}"/>
            </c:ext>
          </c:extLst>
        </c:ser>
        <c:ser>
          <c:idx val="2"/>
          <c:order val="2"/>
          <c:tx>
            <c:v>2019</c:v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Лист2!$G$3:$G$5</c:f>
              <c:numCache>
                <c:formatCode>0.0%</c:formatCode>
                <c:ptCount val="3"/>
                <c:pt idx="0">
                  <c:v>0.84090909090909105</c:v>
                </c:pt>
                <c:pt idx="1">
                  <c:v>0.12354312354312354</c:v>
                </c:pt>
                <c:pt idx="2">
                  <c:v>3.5547785547785545E-2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20-4913-95AE-BE85723A6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7"/>
      </c:doughnutChart>
    </c:plotArea>
    <c:legend>
      <c:legendPos val="b"/>
      <c:layout>
        <c:manualLayout>
          <c:xMode val="edge"/>
          <c:yMode val="edge"/>
          <c:x val="4.9999975420626813E-2"/>
          <c:y val="0.92448665124164953"/>
          <c:w val="0.92341177922217088"/>
          <c:h val="6.0176888558276131E-2"/>
        </c:manualLayout>
      </c:layout>
      <c:overlay val="0"/>
      <c:txPr>
        <a:bodyPr/>
        <a:lstStyle/>
        <a:p>
          <a:pPr rtl="0"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94556-D795-4B77-A300-1F25E2D78F4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B36885-ED0A-45A7-B643-5FB86B4F1083}">
      <dgm:prSet phldrT="[Текст]"/>
      <dgm:spPr/>
      <dgm:t>
        <a:bodyPr/>
        <a:lstStyle/>
        <a:p>
          <a:r>
            <a:rPr lang="ru-RU"/>
            <a:t> </a:t>
          </a:r>
          <a:endParaRPr lang="ru-RU" dirty="0"/>
        </a:p>
      </dgm:t>
    </dgm:pt>
    <dgm:pt modelId="{0F92A19C-26B8-4624-89D6-1FC2C9E00987}" type="parTrans" cxnId="{C7DA4518-B5D7-4156-936A-65CAF767C420}">
      <dgm:prSet/>
      <dgm:spPr/>
      <dgm:t>
        <a:bodyPr/>
        <a:lstStyle/>
        <a:p>
          <a:endParaRPr lang="ru-RU"/>
        </a:p>
      </dgm:t>
    </dgm:pt>
    <dgm:pt modelId="{49B53CBE-3953-4CCF-B31B-02F59882C236}" type="sibTrans" cxnId="{C7DA4518-B5D7-4156-936A-65CAF767C420}">
      <dgm:prSet/>
      <dgm:spPr/>
      <dgm:t>
        <a:bodyPr/>
        <a:lstStyle/>
        <a:p>
          <a:endParaRPr lang="ru-RU"/>
        </a:p>
      </dgm:t>
    </dgm:pt>
    <dgm:pt modelId="{7335DE01-D5F3-4C32-8859-B36077D5E505}" type="pres">
      <dgm:prSet presAssocID="{D1294556-D795-4B77-A300-1F25E2D78F40}" presName="Name0" presStyleCnt="0">
        <dgm:presLayoutVars>
          <dgm:chMax val="4"/>
          <dgm:resizeHandles val="exact"/>
        </dgm:presLayoutVars>
      </dgm:prSet>
      <dgm:spPr/>
    </dgm:pt>
    <dgm:pt modelId="{A1BFE69A-F97E-4F71-BE56-7B8984DE2C12}" type="pres">
      <dgm:prSet presAssocID="{D1294556-D795-4B77-A300-1F25E2D78F40}" presName="ellipse" presStyleLbl="trBgShp" presStyleIdx="0" presStyleCnt="1"/>
      <dgm:spPr/>
    </dgm:pt>
    <dgm:pt modelId="{E4BA06CB-CC0C-4C85-B18B-C0B331C1BF92}" type="pres">
      <dgm:prSet presAssocID="{D1294556-D795-4B77-A300-1F25E2D78F40}" presName="arrow1" presStyleLbl="fgShp" presStyleIdx="0" presStyleCnt="1"/>
      <dgm:spPr/>
    </dgm:pt>
    <dgm:pt modelId="{CD9CF674-6505-4406-9AC9-5D4739E5908E}" type="pres">
      <dgm:prSet presAssocID="{D1294556-D795-4B77-A300-1F25E2D78F40}" presName="rectangle" presStyleLbl="revTx" presStyleIdx="0" presStyleCnt="1">
        <dgm:presLayoutVars>
          <dgm:bulletEnabled val="1"/>
        </dgm:presLayoutVars>
      </dgm:prSet>
      <dgm:spPr/>
    </dgm:pt>
    <dgm:pt modelId="{31343B19-3A52-4FE5-B315-9EEF0EC8C554}" type="pres">
      <dgm:prSet presAssocID="{D1294556-D795-4B77-A300-1F25E2D78F40}" presName="funnel" presStyleLbl="trAlignAcc1" presStyleIdx="0" presStyleCnt="1" custScaleX="137279" custScaleY="113253" custLinFactNeighborX="13519" custLinFactNeighborY="26487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</dgm:pt>
  </dgm:ptLst>
  <dgm:cxnLst>
    <dgm:cxn modelId="{C7DA4518-B5D7-4156-936A-65CAF767C420}" srcId="{D1294556-D795-4B77-A300-1F25E2D78F40}" destId="{09B36885-ED0A-45A7-B643-5FB86B4F1083}" srcOrd="0" destOrd="0" parTransId="{0F92A19C-26B8-4624-89D6-1FC2C9E00987}" sibTransId="{49B53CBE-3953-4CCF-B31B-02F59882C236}"/>
    <dgm:cxn modelId="{A83F1248-FEC8-4F29-AC65-DD811E474CD4}" type="presOf" srcId="{D1294556-D795-4B77-A300-1F25E2D78F40}" destId="{7335DE01-D5F3-4C32-8859-B36077D5E505}" srcOrd="0" destOrd="0" presId="urn:microsoft.com/office/officeart/2005/8/layout/funnel1"/>
    <dgm:cxn modelId="{F9836BC2-AE94-4151-8176-A14EA899FBDC}" type="presOf" srcId="{09B36885-ED0A-45A7-B643-5FB86B4F1083}" destId="{CD9CF674-6505-4406-9AC9-5D4739E5908E}" srcOrd="0" destOrd="0" presId="urn:microsoft.com/office/officeart/2005/8/layout/funnel1"/>
    <dgm:cxn modelId="{ED25F352-F75C-4FA3-84A7-101A2F9C27E2}" type="presParOf" srcId="{7335DE01-D5F3-4C32-8859-B36077D5E505}" destId="{A1BFE69A-F97E-4F71-BE56-7B8984DE2C12}" srcOrd="0" destOrd="0" presId="urn:microsoft.com/office/officeart/2005/8/layout/funnel1"/>
    <dgm:cxn modelId="{C727C4C7-706D-4C68-88C8-C7DFEE3E0507}" type="presParOf" srcId="{7335DE01-D5F3-4C32-8859-B36077D5E505}" destId="{E4BA06CB-CC0C-4C85-B18B-C0B331C1BF92}" srcOrd="1" destOrd="0" presId="urn:microsoft.com/office/officeart/2005/8/layout/funnel1"/>
    <dgm:cxn modelId="{53945E67-F137-41DF-A7CD-8CD5509B4C4B}" type="presParOf" srcId="{7335DE01-D5F3-4C32-8859-B36077D5E505}" destId="{CD9CF674-6505-4406-9AC9-5D4739E5908E}" srcOrd="2" destOrd="0" presId="urn:microsoft.com/office/officeart/2005/8/layout/funnel1"/>
    <dgm:cxn modelId="{23C52786-3AD3-4AB5-8ABE-89D726EA4DA8}" type="presParOf" srcId="{7335DE01-D5F3-4C32-8859-B36077D5E505}" destId="{31343B19-3A52-4FE5-B315-9EEF0EC8C554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E69A-F97E-4F71-BE56-7B8984DE2C12}">
      <dsp:nvSpPr>
        <dsp:cNvPr id="0" name=""/>
        <dsp:cNvSpPr/>
      </dsp:nvSpPr>
      <dsp:spPr>
        <a:xfrm>
          <a:off x="1583278" y="219912"/>
          <a:ext cx="2778299" cy="96486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A06CB-CC0C-4C85-B18B-C0B331C1BF92}">
      <dsp:nvSpPr>
        <dsp:cNvPr id="0" name=""/>
        <dsp:cNvSpPr/>
      </dsp:nvSpPr>
      <dsp:spPr>
        <a:xfrm>
          <a:off x="2707520" y="2582544"/>
          <a:ext cx="538430" cy="34459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CF674-6505-4406-9AC9-5D4739E5908E}">
      <dsp:nvSpPr>
        <dsp:cNvPr id="0" name=""/>
        <dsp:cNvSpPr/>
      </dsp:nvSpPr>
      <dsp:spPr>
        <a:xfrm>
          <a:off x="1684503" y="2858220"/>
          <a:ext cx="2584464" cy="64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 </a:t>
          </a:r>
          <a:endParaRPr lang="ru-RU" sz="2300" kern="1200" dirty="0"/>
        </a:p>
      </dsp:txBody>
      <dsp:txXfrm>
        <a:off x="1684503" y="2858220"/>
        <a:ext cx="2584464" cy="646116"/>
      </dsp:txXfrm>
    </dsp:sp>
    <dsp:sp modelId="{31343B19-3A52-4FE5-B315-9EEF0EC8C554}">
      <dsp:nvSpPr>
        <dsp:cNvPr id="0" name=""/>
        <dsp:cNvSpPr/>
      </dsp:nvSpPr>
      <dsp:spPr>
        <a:xfrm>
          <a:off x="1314737" y="580526"/>
          <a:ext cx="4139248" cy="2731851"/>
        </a:xfrm>
        <a:prstGeom prst="funnel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0.70796</cdr:x>
      <cdr:y>0.12331</cdr:y>
    </cdr:from>
    <cdr:to>
      <cdr:x>0.85574</cdr:x>
      <cdr:y>0.18128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0" y="612680"/>
          <a:ext cx="12024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2023 г.</a:t>
          </a:r>
        </a:p>
      </cdr:txBody>
    </cdr:sp>
  </cdr:relSizeAnchor>
  <cdr:relSizeAnchor xmlns:cdr="http://schemas.openxmlformats.org/drawingml/2006/chartDrawing">
    <cdr:from>
      <cdr:x>0.82367</cdr:x>
      <cdr:y>0.51462</cdr:y>
    </cdr:from>
    <cdr:to>
      <cdr:x>0.97145</cdr:x>
      <cdr:y>0.57259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02156" y="2556896"/>
          <a:ext cx="12024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2025 г.</a:t>
          </a:r>
        </a:p>
      </cdr:txBody>
    </cdr:sp>
  </cdr:relSizeAnchor>
  <cdr:relSizeAnchor xmlns:cdr="http://schemas.openxmlformats.org/drawingml/2006/chartDrawing">
    <cdr:from>
      <cdr:x>0.76173</cdr:x>
      <cdr:y>0.32621</cdr:y>
    </cdr:from>
    <cdr:to>
      <cdr:x>0.9095</cdr:x>
      <cdr:y>0.38418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98100" y="1620792"/>
          <a:ext cx="12024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2024 г.</a:t>
          </a:r>
        </a:p>
      </cdr:txBody>
    </cdr:sp>
  </cdr:relSizeAnchor>
  <cdr:relSizeAnchor xmlns:cdr="http://schemas.openxmlformats.org/drawingml/2006/chartDrawing">
    <cdr:from>
      <cdr:x>0.69093</cdr:x>
      <cdr:y>0.39867</cdr:y>
    </cdr:from>
    <cdr:to>
      <cdr:x>0.83186</cdr:x>
      <cdr:y>0.50012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id="{ADF18B1F-C040-4187-9757-FD954028C844}"/>
            </a:ext>
          </a:extLst>
        </cdr:cNvPr>
        <cdr:cNvCxnSpPr/>
      </cdr:nvCxnSpPr>
      <cdr:spPr>
        <a:xfrm xmlns:a="http://schemas.openxmlformats.org/drawingml/2006/main" flipH="1">
          <a:off x="5622036" y="1980832"/>
          <a:ext cx="1146716" cy="50405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0.72566</cdr:x>
      <cdr:y>0.58708</cdr:y>
    </cdr:from>
    <cdr:to>
      <cdr:x>0.88562</cdr:x>
      <cdr:y>0.70302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1F3CE4DB-D577-4FCE-8FF2-F67B050F05A1}"/>
            </a:ext>
          </a:extLst>
        </cdr:cNvPr>
        <cdr:cNvCxnSpPr/>
      </cdr:nvCxnSpPr>
      <cdr:spPr>
        <a:xfrm xmlns:a="http://schemas.openxmlformats.org/drawingml/2006/main" flipH="1">
          <a:off x="5904656" y="2916936"/>
          <a:ext cx="1301556" cy="576064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0.61062</cdr:x>
      <cdr:y>0.19578</cdr:y>
    </cdr:from>
    <cdr:to>
      <cdr:x>0.76991</cdr:x>
      <cdr:y>0.3407</cdr:y>
    </cdr:to>
    <cdr:cxnSp macro="">
      <cdr:nvCxnSpPr>
        <cdr:cNvPr id="13" name="Прямая со стрелкой 12">
          <a:extLst xmlns:a="http://schemas.openxmlformats.org/drawingml/2006/main">
            <a:ext uri="{FF2B5EF4-FFF2-40B4-BE49-F238E27FC236}">
              <a16:creationId xmlns:a16="http://schemas.microsoft.com/office/drawing/2014/main" id="{84C16BC8-4094-4203-9880-E912EDEB108F}"/>
            </a:ext>
          </a:extLst>
        </cdr:cNvPr>
        <cdr:cNvCxnSpPr/>
      </cdr:nvCxnSpPr>
      <cdr:spPr>
        <a:xfrm xmlns:a="http://schemas.openxmlformats.org/drawingml/2006/main" flipH="1">
          <a:off x="4968552" y="972720"/>
          <a:ext cx="1296144" cy="72008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416 w 4917"/>
                <a:gd name="T3" fmla="*/ 0 h 1000"/>
                <a:gd name="T4" fmla="*/ 4917 w 4917"/>
                <a:gd name="T5" fmla="*/ 500 h 1000"/>
                <a:gd name="T6" fmla="*/ 4417 w 4917"/>
                <a:gd name="T7" fmla="*/ 1000 h 1000"/>
                <a:gd name="T8" fmla="*/ 0 w 4917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46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BA593-A15D-49E8-9E43-7620770349B9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B48D6-B596-41C1-8FE6-F6C777097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9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B21EE-76ED-4FD2-BD06-DDDA9E08539A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62D1-1597-4243-A1B2-91C0DD6F8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5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A56F-FC90-48B9-9428-8003D485818A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92C82-7329-4124-A3D8-9BA2167D6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77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04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E116-61F0-498D-95FE-E035796F6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26172-6C33-40AC-AB4D-0E0EEBCF81A9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96F5-35AD-4C6C-B805-97A7F26D1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0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FDDB4-338A-4E9A-8237-8494C0F615D3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D224-4CBB-4C52-92EF-A761E463B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D2296-A0FA-459B-AB08-8C90FB1AC3C4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6F419-7289-495C-9526-1EDD7F530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0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B1062-E9DF-43C9-8876-1D8A2191EC5E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7FE64-141E-4B1D-904A-AE1358FCE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5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B244D-8E05-4934-A986-2FBAC15554D9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86FA2-1AD2-4DF8-993D-A7628016C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756C8-0BC8-4115-BF16-A4FCEF23AB35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35B9E-C18F-4490-A614-536BD8F43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8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2E2AF-EA34-42D1-A107-DB9C97847F0C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4C9A7-90CB-4E6C-9F1C-F783FD3AD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4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25C90-6F67-46E0-B98B-F4B63C1F246A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8D4E-23E1-4879-A419-F104CF5B3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5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6499 w 7000"/>
                <a:gd name="T3" fmla="*/ 0 h 1000"/>
                <a:gd name="T4" fmla="*/ 7000 w 7000"/>
                <a:gd name="T5" fmla="*/ 500 h 1000"/>
                <a:gd name="T6" fmla="*/ 6500 w 7000"/>
                <a:gd name="T7" fmla="*/ 1000 h 1000"/>
                <a:gd name="T8" fmla="*/ 0 w 7000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96C621B3-F9EE-4452-B5DD-5A2F631B18DD}" type="datetimeFigureOut">
              <a:rPr lang="ru-RU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86320DE3-A27A-47A7-8CE3-D215618CA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947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90600" y="6245225"/>
            <a:ext cx="19018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25C7F03-2ABE-4AD4-941F-F1E89876D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 для граждан</a:t>
            </a:r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4" name="Rectangle 6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бюджету города Боровичи</a:t>
            </a:r>
          </a:p>
          <a:p>
            <a:pPr algn="ctr" eaLnBrk="1" hangingPunct="1">
              <a:buNone/>
            </a:pPr>
            <a:r>
              <a:rPr lang="ru-RU" altLang="ru-RU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</a:t>
            </a:r>
            <a:r>
              <a:rPr lang="ru-RU" altLang="ru-RU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2023</a:t>
            </a:r>
            <a:r>
              <a:rPr lang="ru-RU" altLang="ru-RU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год </a:t>
            </a:r>
          </a:p>
          <a:p>
            <a:pPr algn="ctr" eaLnBrk="1" hangingPunct="1">
              <a:buNone/>
            </a:pPr>
            <a:r>
              <a:rPr lang="ru-RU" altLang="ru-RU" sz="2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</a:t>
            </a:r>
            <a:r>
              <a:rPr lang="ru-RU" sz="28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плановый период </a:t>
            </a:r>
            <a:r>
              <a:rPr lang="ru-RU" sz="2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2024 и 2025 </a:t>
            </a:r>
            <a:r>
              <a:rPr lang="ru-RU" sz="2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годов </a:t>
            </a:r>
            <a:endParaRPr lang="ru-RU" altLang="ru-RU" sz="2800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4" name="Picture 6" descr="Герб города Борович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429000"/>
            <a:ext cx="2212975" cy="27352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money_6d42b0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5811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63713" y="260350"/>
            <a:ext cx="5040312" cy="881063"/>
          </a:xfrm>
        </p:spPr>
        <p:txBody>
          <a:bodyPr/>
          <a:lstStyle/>
          <a:p>
            <a:pPr algn="ctr" eaLnBrk="1" hangingPunct="1"/>
            <a:r>
              <a:rPr lang="ru-RU" altLang="ru-RU" sz="2300" b="1" i="1"/>
              <a:t>Структура доходов бюджета </a:t>
            </a:r>
            <a:br>
              <a:rPr lang="ru-RU" altLang="ru-RU" sz="2300" b="1" i="1"/>
            </a:br>
            <a:r>
              <a:rPr lang="ru-RU" altLang="ru-RU" sz="2300" b="1" i="1"/>
              <a:t>города Боровичи</a:t>
            </a:r>
            <a:endParaRPr lang="ru-RU" altLang="ru-RU" sz="2300" b="1" i="1" dirty="0"/>
          </a:p>
        </p:txBody>
      </p:sp>
      <p:pic>
        <p:nvPicPr>
          <p:cNvPr id="13316" name="Picture 5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23448" y="168753"/>
            <a:ext cx="899591" cy="10469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21"/>
          <p:cNvGrpSpPr>
            <a:grpSpLocks/>
          </p:cNvGrpSpPr>
          <p:nvPr/>
        </p:nvGrpSpPr>
        <p:grpSpPr bwMode="auto">
          <a:xfrm>
            <a:off x="395288" y="1557338"/>
            <a:ext cx="8281987" cy="4895850"/>
            <a:chOff x="249" y="981"/>
            <a:chExt cx="5217" cy="3084"/>
          </a:xfrm>
        </p:grpSpPr>
        <p:sp>
          <p:nvSpPr>
            <p:cNvPr id="13330" name="AutoShape 12"/>
            <p:cNvSpPr>
              <a:spLocks noChangeArrowheads="1"/>
            </p:cNvSpPr>
            <p:nvPr/>
          </p:nvSpPr>
          <p:spPr bwMode="auto">
            <a:xfrm>
              <a:off x="1700" y="981"/>
              <a:ext cx="2495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b="1">
                  <a:latin typeface="Times New Roman" pitchFamily="18" charset="0"/>
                </a:rPr>
                <a:t>Доходы бюджета</a:t>
              </a:r>
              <a:endParaRPr lang="ru-RU" altLang="ru-RU" b="1" dirty="0">
                <a:latin typeface="Times New Roman" pitchFamily="18" charset="0"/>
              </a:endParaRPr>
            </a:p>
          </p:txBody>
        </p:sp>
        <p:sp>
          <p:nvSpPr>
            <p:cNvPr id="13331" name="AutoShape 13"/>
            <p:cNvSpPr>
              <a:spLocks noChangeArrowheads="1"/>
            </p:cNvSpPr>
            <p:nvPr/>
          </p:nvSpPr>
          <p:spPr bwMode="auto">
            <a:xfrm>
              <a:off x="249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Налоговые доходы</a:t>
              </a:r>
              <a:endParaRPr lang="ru-RU" altLang="ru-RU" sz="1600" b="1" dirty="0">
                <a:latin typeface="Times New Roman" pitchFamily="18" charset="0"/>
              </a:endParaRPr>
            </a:p>
          </p:txBody>
        </p:sp>
        <p:sp>
          <p:nvSpPr>
            <p:cNvPr id="13332" name="AutoShape 14"/>
            <p:cNvSpPr>
              <a:spLocks noChangeArrowheads="1"/>
            </p:cNvSpPr>
            <p:nvPr/>
          </p:nvSpPr>
          <p:spPr bwMode="auto">
            <a:xfrm>
              <a:off x="2018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Неналоговые доходы</a:t>
              </a:r>
              <a:endParaRPr lang="ru-RU" altLang="ru-RU" sz="1600" b="1" dirty="0">
                <a:latin typeface="Times New Roman" pitchFamily="18" charset="0"/>
              </a:endParaRPr>
            </a:p>
          </p:txBody>
        </p:sp>
        <p:sp>
          <p:nvSpPr>
            <p:cNvPr id="13333" name="AutoShape 15"/>
            <p:cNvSpPr>
              <a:spLocks noChangeArrowheads="1"/>
            </p:cNvSpPr>
            <p:nvPr/>
          </p:nvSpPr>
          <p:spPr bwMode="auto">
            <a:xfrm>
              <a:off x="3787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Безвозмездные поступления</a:t>
              </a:r>
              <a:endParaRPr lang="ru-RU" altLang="ru-RU" sz="1600" b="1" dirty="0">
                <a:latin typeface="Times New Roman" pitchFamily="18" charset="0"/>
              </a:endParaRPr>
            </a:p>
          </p:txBody>
        </p:sp>
        <p:sp>
          <p:nvSpPr>
            <p:cNvPr id="13334" name="AutoShape 16"/>
            <p:cNvSpPr>
              <a:spLocks noChangeArrowheads="1"/>
            </p:cNvSpPr>
            <p:nvPr/>
          </p:nvSpPr>
          <p:spPr bwMode="auto">
            <a:xfrm>
              <a:off x="249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Поступления от уплаты</a:t>
              </a:r>
              <a:endParaRPr lang="ru-RU" altLang="ru-RU" sz="1600" b="1" dirty="0"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налогов, установленных</a:t>
              </a:r>
              <a:endParaRPr lang="ru-RU" altLang="ru-RU" sz="1600" b="1" dirty="0"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Налоговым кодексом</a:t>
              </a:r>
              <a:endParaRPr lang="ru-RU" altLang="ru-RU" sz="1600" b="1" dirty="0"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Российской Федерации</a:t>
              </a:r>
              <a:r>
                <a:rPr lang="ru-RU" altLang="ru-RU" sz="1600" b="1" dirty="0">
                  <a:latin typeface="Times New Roman" pitchFamily="18" charset="0"/>
                </a:rPr>
                <a:t>,</a:t>
              </a:r>
            </a:p>
            <a:p>
              <a:pPr algn="ctr" eaLnBrk="1" hangingPunct="1"/>
              <a:r>
                <a:rPr lang="ru-RU" altLang="ru-RU" sz="1600" b="1" dirty="0">
                  <a:latin typeface="Times New Roman" pitchFamily="18" charset="0"/>
                </a:rPr>
                <a:t>например:</a:t>
              </a:r>
            </a:p>
            <a:p>
              <a:pPr algn="ctr" eaLnBrk="1" hangingPunct="1">
                <a:buFontTx/>
                <a:buChar char="-"/>
              </a:pPr>
              <a:r>
                <a:rPr lang="ru-RU" altLang="ru-RU" sz="1600" b="1">
                  <a:latin typeface="Times New Roman" pitchFamily="18" charset="0"/>
                </a:rPr>
                <a:t>налог на доходы</a:t>
              </a:r>
              <a:endParaRPr lang="ru-RU" altLang="ru-RU" sz="1600" b="1" dirty="0"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физических лиц</a:t>
              </a:r>
              <a:r>
                <a:rPr lang="ru-RU" altLang="ru-RU" sz="1600" b="1" dirty="0">
                  <a:latin typeface="Times New Roman" pitchFamily="18" charset="0"/>
                </a:rPr>
                <a:t>;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 акцизы</a:t>
              </a:r>
              <a:r>
                <a:rPr lang="ru-RU" altLang="ru-RU" sz="1600" b="1" dirty="0">
                  <a:latin typeface="Times New Roman" pitchFamily="18" charset="0"/>
                </a:rPr>
                <a:t>;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 другие налоги</a:t>
              </a:r>
              <a:r>
                <a:rPr lang="ru-RU" altLang="ru-RU" sz="1600" b="1" dirty="0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13335" name="AutoShape 17"/>
            <p:cNvSpPr>
              <a:spLocks noChangeArrowheads="1"/>
            </p:cNvSpPr>
            <p:nvPr/>
          </p:nvSpPr>
          <p:spPr bwMode="auto">
            <a:xfrm>
              <a:off x="2018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Поступления от уплаты</a:t>
              </a:r>
              <a:endParaRPr lang="ru-RU" altLang="ru-RU" sz="1600" b="1" dirty="0"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других платежей и сборов</a:t>
              </a:r>
              <a:r>
                <a:rPr lang="ru-RU" altLang="ru-RU" sz="1600" b="1" dirty="0">
                  <a:latin typeface="Times New Roman" pitchFamily="18" charset="0"/>
                </a:rPr>
                <a:t>,</a:t>
              </a:r>
            </a:p>
            <a:p>
              <a:pPr algn="ctr" eaLnBrk="1" hangingPunct="1"/>
              <a:r>
                <a:rPr lang="ru-RU" altLang="ru-RU" sz="1600" b="1" dirty="0">
                  <a:latin typeface="Times New Roman" pitchFamily="18" charset="0"/>
                </a:rPr>
                <a:t>установленных</a:t>
              </a:r>
            </a:p>
            <a:p>
              <a:pPr algn="ctr" eaLnBrk="1" hangingPunct="1"/>
              <a:r>
                <a:rPr lang="ru-RU" altLang="ru-RU" sz="1600" b="1" dirty="0">
                  <a:latin typeface="Times New Roman" pitchFamily="18" charset="0"/>
                </a:rPr>
                <a:t>Законодательством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Российской Федерации</a:t>
              </a:r>
              <a:r>
                <a:rPr lang="ru-RU" altLang="ru-RU" sz="1600" b="1" dirty="0">
                  <a:latin typeface="Times New Roman" pitchFamily="18" charset="0"/>
                </a:rPr>
                <a:t>,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а также</a:t>
              </a:r>
              <a:endParaRPr lang="ru-RU" altLang="ru-RU" sz="1600" b="1" dirty="0"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штрафов за нарушение</a:t>
              </a:r>
              <a:endParaRPr lang="ru-RU" altLang="ru-RU" sz="1600" b="1" dirty="0"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 dirty="0">
                  <a:latin typeface="Times New Roman" pitchFamily="18" charset="0"/>
                </a:rPr>
                <a:t>законодательства,</a:t>
              </a:r>
            </a:p>
            <a:p>
              <a:pPr algn="ctr" eaLnBrk="1" hangingPunct="1"/>
              <a:r>
                <a:rPr lang="ru-RU" altLang="ru-RU" sz="1600" b="1" dirty="0">
                  <a:latin typeface="Times New Roman" pitchFamily="18" charset="0"/>
                </a:rPr>
                <a:t>например: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-доходы от использования</a:t>
              </a:r>
              <a:endParaRPr lang="ru-RU" altLang="ru-RU" sz="1600" b="1" dirty="0"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муниципального имущества</a:t>
              </a:r>
              <a:endParaRPr lang="ru-RU" altLang="ru-RU" sz="1600" b="1" dirty="0"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и земли</a:t>
              </a:r>
              <a:r>
                <a:rPr lang="ru-RU" altLang="ru-RU" sz="1600" b="1" dirty="0">
                  <a:latin typeface="Times New Roman" pitchFamily="18" charset="0"/>
                </a:rPr>
                <a:t>;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 штрафные санкции</a:t>
              </a:r>
              <a:r>
                <a:rPr lang="ru-RU" altLang="ru-RU" sz="1600" b="1" dirty="0">
                  <a:latin typeface="Times New Roman" pitchFamily="18" charset="0"/>
                </a:rPr>
                <a:t>;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 другие</a:t>
              </a:r>
              <a:r>
                <a:rPr lang="ru-RU" altLang="ru-RU" sz="1600" b="1" dirty="0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13336" name="AutoShape 18"/>
            <p:cNvSpPr>
              <a:spLocks noChangeArrowheads="1"/>
            </p:cNvSpPr>
            <p:nvPr/>
          </p:nvSpPr>
          <p:spPr bwMode="auto">
            <a:xfrm>
              <a:off x="3787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13337" name="Line 22"/>
            <p:cNvSpPr>
              <a:spLocks noChangeShapeType="1"/>
            </p:cNvSpPr>
            <p:nvPr/>
          </p:nvSpPr>
          <p:spPr bwMode="auto">
            <a:xfrm flipH="1">
              <a:off x="1065" y="1389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Line 23"/>
            <p:cNvSpPr>
              <a:spLocks noChangeShapeType="1"/>
            </p:cNvSpPr>
            <p:nvPr/>
          </p:nvSpPr>
          <p:spPr bwMode="auto">
            <a:xfrm>
              <a:off x="1065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Line 25"/>
            <p:cNvSpPr>
              <a:spLocks noChangeShapeType="1"/>
            </p:cNvSpPr>
            <p:nvPr/>
          </p:nvSpPr>
          <p:spPr bwMode="auto">
            <a:xfrm>
              <a:off x="4694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Line 26"/>
            <p:cNvSpPr>
              <a:spLocks noChangeShapeType="1"/>
            </p:cNvSpPr>
            <p:nvPr/>
          </p:nvSpPr>
          <p:spPr bwMode="auto">
            <a:xfrm>
              <a:off x="2879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8" name="AutoShape 12"/>
          <p:cNvSpPr>
            <a:spLocks noChangeArrowheads="1"/>
          </p:cNvSpPr>
          <p:nvPr/>
        </p:nvSpPr>
        <p:spPr bwMode="auto">
          <a:xfrm>
            <a:off x="2698750" y="1557338"/>
            <a:ext cx="3960813" cy="503237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Доходы бюджета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13319" name="AutoShape 13"/>
          <p:cNvSpPr>
            <a:spLocks noChangeArrowheads="1"/>
          </p:cNvSpPr>
          <p:nvPr/>
        </p:nvSpPr>
        <p:spPr bwMode="auto">
          <a:xfrm>
            <a:off x="395288" y="2349500"/>
            <a:ext cx="2665412" cy="503238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Налоговые доходы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3320" name="AutoShape 14"/>
          <p:cNvSpPr>
            <a:spLocks noChangeArrowheads="1"/>
          </p:cNvSpPr>
          <p:nvPr/>
        </p:nvSpPr>
        <p:spPr bwMode="auto">
          <a:xfrm>
            <a:off x="3203575" y="2349500"/>
            <a:ext cx="2665413" cy="503238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Неналоговые доходы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3321" name="AutoShape 15"/>
          <p:cNvSpPr>
            <a:spLocks noChangeArrowheads="1"/>
          </p:cNvSpPr>
          <p:nvPr/>
        </p:nvSpPr>
        <p:spPr bwMode="auto">
          <a:xfrm>
            <a:off x="6011863" y="2349500"/>
            <a:ext cx="2665412" cy="503238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Безвозмездные поступления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3322" name="AutoShape 16"/>
          <p:cNvSpPr>
            <a:spLocks noChangeArrowheads="1"/>
          </p:cNvSpPr>
          <p:nvPr/>
        </p:nvSpPr>
        <p:spPr bwMode="auto">
          <a:xfrm>
            <a:off x="395288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Доходы от предусмотренных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 законодательством РФ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 о налогах и сборах 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федеральных налогов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 и сборов, 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в том числе от налогов, 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предусмотренных 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специальными 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налоговыми режимами, 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региональных и местных 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налогов, 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а также пеней </a:t>
            </a:r>
            <a:endParaRPr lang="ru-RU" altLang="ru-RU" sz="15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и штрафов по ним</a:t>
            </a:r>
            <a:r>
              <a:rPr lang="ru-RU" altLang="ru-RU" sz="1500" dirty="0"/>
              <a:t>.</a:t>
            </a:r>
          </a:p>
        </p:txBody>
      </p:sp>
      <p:sp>
        <p:nvSpPr>
          <p:cNvPr id="13323" name="AutoShape 17"/>
          <p:cNvSpPr>
            <a:spLocks noChangeArrowheads="1"/>
          </p:cNvSpPr>
          <p:nvPr/>
        </p:nvSpPr>
        <p:spPr bwMode="auto">
          <a:xfrm>
            <a:off x="3203575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Поступления от уплаты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других платежей и сборов</a:t>
            </a:r>
            <a:r>
              <a:rPr lang="ru-RU" altLang="ru-RU" sz="1600" b="1" dirty="0"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установленных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Законодательством РФ</a:t>
            </a:r>
            <a:r>
              <a:rPr lang="ru-RU" altLang="ru-RU" sz="1600" b="1" dirty="0"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а также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штрафов за нарушение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законодательства,</a:t>
            </a: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например: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-доходы от использования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имущества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и земли</a:t>
            </a:r>
            <a:r>
              <a:rPr lang="ru-RU" altLang="ru-RU" sz="1600" b="1" dirty="0">
                <a:latin typeface="Times New Roman" pitchFamily="18" charset="0"/>
              </a:rPr>
              <a:t>;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штрафные санкции</a:t>
            </a:r>
            <a:r>
              <a:rPr lang="ru-RU" altLang="ru-RU" sz="1600" b="1" dirty="0">
                <a:latin typeface="Times New Roman" pitchFamily="18" charset="0"/>
              </a:rPr>
              <a:t>;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другие</a:t>
            </a:r>
            <a:r>
              <a:rPr lang="ru-RU" altLang="ru-RU" sz="16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3324" name="AutoShape 18"/>
          <p:cNvSpPr>
            <a:spLocks noChangeArrowheads="1"/>
          </p:cNvSpPr>
          <p:nvPr/>
        </p:nvSpPr>
        <p:spPr bwMode="auto">
          <a:xfrm>
            <a:off x="6011863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3325" name="Line 22"/>
          <p:cNvSpPr>
            <a:spLocks noChangeShapeType="1"/>
          </p:cNvSpPr>
          <p:nvPr/>
        </p:nvSpPr>
        <p:spPr bwMode="auto">
          <a:xfrm flipH="1">
            <a:off x="1690688" y="2205038"/>
            <a:ext cx="576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Line 23"/>
          <p:cNvSpPr>
            <a:spLocks noChangeShapeType="1"/>
          </p:cNvSpPr>
          <p:nvPr/>
        </p:nvSpPr>
        <p:spPr bwMode="auto">
          <a:xfrm>
            <a:off x="1690688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7" name="Line 25"/>
          <p:cNvSpPr>
            <a:spLocks noChangeShapeType="1"/>
          </p:cNvSpPr>
          <p:nvPr/>
        </p:nvSpPr>
        <p:spPr bwMode="auto">
          <a:xfrm>
            <a:off x="7451725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Line 26"/>
          <p:cNvSpPr>
            <a:spLocks noChangeShapeType="1"/>
          </p:cNvSpPr>
          <p:nvPr/>
        </p:nvSpPr>
        <p:spPr bwMode="auto">
          <a:xfrm>
            <a:off x="4570413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6011863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Дотации, 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субсидии, 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субвенции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других бюджетов 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бюджетной системы РФ</a:t>
            </a:r>
            <a:r>
              <a:rPr lang="ru-RU" altLang="ru-RU" sz="1600" b="1" dirty="0">
                <a:latin typeface="Times New Roman" pitchFamily="18" charset="0"/>
              </a:rPr>
              <a:t>;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иные межбюджетные 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трансферты;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безвозмездные поступления 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от физических и 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юридических лиц, 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в том числе добровольные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 пожертвования</a:t>
            </a:r>
            <a:r>
              <a:rPr lang="ru-RU" altLang="ru-RU" sz="1600" b="1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53"/>
          <p:cNvGrpSpPr>
            <a:grpSpLocks/>
          </p:cNvGrpSpPr>
          <p:nvPr/>
        </p:nvGrpSpPr>
        <p:grpSpPr bwMode="auto">
          <a:xfrm>
            <a:off x="250824" y="1125538"/>
            <a:ext cx="8785671" cy="5924550"/>
            <a:chOff x="158" y="709"/>
            <a:chExt cx="5397" cy="3732"/>
          </a:xfrm>
        </p:grpSpPr>
        <p:sp>
          <p:nvSpPr>
            <p:cNvPr id="14343" name="AutoShape 17"/>
            <p:cNvSpPr>
              <a:spLocks noChangeArrowheads="1"/>
            </p:cNvSpPr>
            <p:nvPr/>
          </p:nvSpPr>
          <p:spPr bwMode="auto">
            <a:xfrm>
              <a:off x="280" y="2160"/>
              <a:ext cx="5032" cy="757"/>
            </a:xfrm>
            <a:prstGeom prst="flowChartTerminator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  <p:grpSp>
          <p:nvGrpSpPr>
            <p:cNvPr id="14344" name="Group 49"/>
            <p:cNvGrpSpPr>
              <a:grpSpLocks/>
            </p:cNvGrpSpPr>
            <p:nvPr/>
          </p:nvGrpSpPr>
          <p:grpSpPr bwMode="auto">
            <a:xfrm>
              <a:off x="245" y="2251"/>
              <a:ext cx="5067" cy="1848"/>
              <a:chOff x="245" y="2251"/>
              <a:chExt cx="5067" cy="1848"/>
            </a:xfrm>
          </p:grpSpPr>
          <p:sp>
            <p:nvSpPr>
              <p:cNvPr id="14355" name="AutoShape 8"/>
              <p:cNvSpPr>
                <a:spLocks noChangeArrowheads="1"/>
              </p:cNvSpPr>
              <p:nvPr/>
            </p:nvSpPr>
            <p:spPr bwMode="auto">
              <a:xfrm>
                <a:off x="245" y="3232"/>
                <a:ext cx="5067" cy="795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1400">
                  <a:latin typeface="Times New Roman" pitchFamily="18" charset="0"/>
                </a:endParaRPr>
              </a:p>
            </p:txBody>
          </p:sp>
          <p:sp>
            <p:nvSpPr>
              <p:cNvPr id="14356" name="Text Box 9"/>
              <p:cNvSpPr txBox="1">
                <a:spLocks noChangeArrowheads="1"/>
              </p:cNvSpPr>
              <p:nvPr/>
            </p:nvSpPr>
            <p:spPr bwMode="auto">
              <a:xfrm>
                <a:off x="451" y="3304"/>
                <a:ext cx="1631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067" tIns="48034" rIns="96067" bIns="48034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>
                    <a:latin typeface="Times New Roman" pitchFamily="18" charset="0"/>
                  </a:rPr>
                  <a:t>Предоставляются на условиях долевого софинансирования расходов других бюджетов</a:t>
                </a:r>
                <a:endParaRPr lang="ru-RU" altLang="ru-RU" sz="1600" dirty="0">
                  <a:latin typeface="Times New Roman" pitchFamily="18" charset="0"/>
                </a:endParaRPr>
              </a:p>
            </p:txBody>
          </p:sp>
          <p:sp>
            <p:nvSpPr>
              <p:cNvPr id="14357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2082" y="3158"/>
                <a:ext cx="1393" cy="941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6067" tIns="48034" rIns="96067" bIns="48034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dirty="0">
                    <a:latin typeface="Times New Roman" pitchFamily="18" charset="0"/>
                  </a:rPr>
                  <a:t>Субсидии</a:t>
                </a:r>
                <a:endParaRPr lang="ru-RU" altLang="ru-RU" sz="1500" b="1" dirty="0">
                  <a:latin typeface="Times New Roman" pitchFamily="18" charset="0"/>
                </a:endParaRPr>
              </a:p>
              <a:p>
                <a:pPr algn="ctr" eaLnBrk="1" hangingPunct="1"/>
                <a:r>
                  <a:rPr lang="ru-RU" altLang="ru-RU" sz="1500" b="1">
                    <a:latin typeface="Times New Roman" pitchFamily="18" charset="0"/>
                  </a:rPr>
                  <a:t>(от латинского «</a:t>
                </a:r>
                <a:r>
                  <a:rPr lang="en-US" altLang="ru-RU" sz="1500" b="1" dirty="0">
                    <a:latin typeface="Times New Roman" pitchFamily="18" charset="0"/>
                  </a:rPr>
                  <a:t>Subsidium</a:t>
                </a:r>
                <a:r>
                  <a:rPr lang="ru-RU" altLang="ru-RU" sz="1500" b="1" dirty="0">
                    <a:latin typeface="Times New Roman" pitchFamily="18" charset="0"/>
                  </a:rPr>
                  <a:t>»-поддержка)</a:t>
                </a:r>
                <a:endParaRPr lang="ru-RU" altLang="ru-RU" sz="1500" dirty="0">
                  <a:latin typeface="Times New Roman" pitchFamily="18" charset="0"/>
                </a:endParaRPr>
              </a:p>
            </p:txBody>
          </p:sp>
          <p:sp>
            <p:nvSpPr>
              <p:cNvPr id="14358" name="Text Box 10"/>
              <p:cNvSpPr txBox="1">
                <a:spLocks noChangeArrowheads="1"/>
              </p:cNvSpPr>
              <p:nvPr/>
            </p:nvSpPr>
            <p:spPr bwMode="auto">
              <a:xfrm>
                <a:off x="3515" y="2251"/>
                <a:ext cx="1686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067" tIns="48034" rIns="96067" bIns="48034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>
                    <a:latin typeface="Times New Roman" pitchFamily="18" charset="0"/>
                  </a:rPr>
                  <a:t>Вы финансируете получение дополнительного образования</a:t>
                </a:r>
                <a:endParaRPr lang="ru-RU" altLang="ru-RU" sz="1600" dirty="0">
                  <a:latin typeface="Times New Roman" pitchFamily="18" charset="0"/>
                </a:endParaRPr>
              </a:p>
              <a:p>
                <a:pPr algn="ctr" eaLnBrk="1" hangingPunct="1"/>
                <a:r>
                  <a:rPr lang="ru-RU" altLang="ru-RU" sz="1600">
                    <a:latin typeface="Times New Roman" pitchFamily="18" charset="0"/>
                  </a:rPr>
                  <a:t>своего ребёнка</a:t>
                </a:r>
                <a:endParaRPr lang="ru-RU" altLang="ru-RU" sz="1600" dirty="0">
                  <a:latin typeface="Times New Roman" pitchFamily="18" charset="0"/>
                </a:endParaRPr>
              </a:p>
            </p:txBody>
          </p:sp>
        </p:grpSp>
        <p:sp>
          <p:nvSpPr>
            <p:cNvPr id="14345" name="AutoShape 6"/>
            <p:cNvSpPr>
              <a:spLocks noChangeAspect="1" noChangeArrowheads="1"/>
            </p:cNvSpPr>
            <p:nvPr/>
          </p:nvSpPr>
          <p:spPr bwMode="auto">
            <a:xfrm>
              <a:off x="158" y="709"/>
              <a:ext cx="5397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  <p:grpSp>
          <p:nvGrpSpPr>
            <p:cNvPr id="14346" name="Group 47"/>
            <p:cNvGrpSpPr>
              <a:grpSpLocks/>
            </p:cNvGrpSpPr>
            <p:nvPr/>
          </p:nvGrpSpPr>
          <p:grpSpPr bwMode="auto">
            <a:xfrm>
              <a:off x="249" y="1071"/>
              <a:ext cx="5067" cy="871"/>
              <a:chOff x="249" y="1071"/>
              <a:chExt cx="5067" cy="871"/>
            </a:xfrm>
          </p:grpSpPr>
          <p:sp>
            <p:nvSpPr>
              <p:cNvPr id="14351" name="AutoShape 13"/>
              <p:cNvSpPr>
                <a:spLocks noChangeArrowheads="1"/>
              </p:cNvSpPr>
              <p:nvPr/>
            </p:nvSpPr>
            <p:spPr bwMode="auto">
              <a:xfrm>
                <a:off x="249" y="1117"/>
                <a:ext cx="5067" cy="756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1400">
                  <a:latin typeface="Times New Roman" pitchFamily="18" charset="0"/>
                </a:endParaRPr>
              </a:p>
            </p:txBody>
          </p:sp>
          <p:sp>
            <p:nvSpPr>
              <p:cNvPr id="14352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2086" y="1071"/>
                <a:ext cx="1326" cy="871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dirty="0">
                    <a:latin typeface="Times New Roman" pitchFamily="18" charset="0"/>
                  </a:rPr>
                  <a:t>Дотации</a:t>
                </a:r>
                <a:endParaRPr lang="ru-RU" altLang="ru-RU" sz="1400" b="1" dirty="0">
                  <a:latin typeface="Times New Roman" pitchFamily="18" charset="0"/>
                </a:endParaRPr>
              </a:p>
              <a:p>
                <a:pPr algn="ctr" eaLnBrk="1" hangingPunct="1"/>
                <a:r>
                  <a:rPr lang="ru-RU" altLang="ru-RU" sz="1400" b="1">
                    <a:latin typeface="Times New Roman" pitchFamily="18" charset="0"/>
                  </a:rPr>
                  <a:t> (от латинского «</a:t>
                </a:r>
                <a:r>
                  <a:rPr lang="en-US" altLang="ru-RU" sz="1400" b="1" dirty="0">
                    <a:latin typeface="Times New Roman" pitchFamily="18" charset="0"/>
                  </a:rPr>
                  <a:t>Dotatio</a:t>
                </a:r>
                <a:r>
                  <a:rPr lang="ru-RU" altLang="ru-RU" sz="1400" b="1">
                    <a:latin typeface="Times New Roman" pitchFamily="18" charset="0"/>
                  </a:rPr>
                  <a:t>»-дар, пожертвование</a:t>
                </a:r>
                <a:r>
                  <a:rPr lang="ru-RU" altLang="ru-RU" sz="1400" b="1" dirty="0">
                    <a:latin typeface="Times New Roman" pitchFamily="18" charset="0"/>
                  </a:rPr>
                  <a:t>)</a:t>
                </a:r>
              </a:p>
              <a:p>
                <a:pPr eaLnBrk="1" hangingPunct="1"/>
                <a:endParaRPr lang="ru-RU" alt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14353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451" y="1117"/>
                <a:ext cx="1671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  <a:endParaRPr lang="ru-RU" alt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14354" name="Text Box 16"/>
              <p:cNvSpPr txBox="1">
                <a:spLocks noChangeArrowheads="1"/>
              </p:cNvSpPr>
              <p:nvPr/>
            </p:nvSpPr>
            <p:spPr bwMode="auto">
              <a:xfrm>
                <a:off x="3424" y="1162"/>
                <a:ext cx="1512" cy="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>
                    <a:latin typeface="Times New Roman" pitchFamily="18" charset="0"/>
                  </a:rPr>
                  <a:t>Вы даете своему ребенку деньги на «карманные расходы</a:t>
                </a:r>
                <a:r>
                  <a:rPr lang="ru-RU" altLang="ru-RU" sz="1600" dirty="0">
                    <a:latin typeface="Times New Roman" pitchFamily="18" charset="0"/>
                  </a:rPr>
                  <a:t>»</a:t>
                </a:r>
              </a:p>
            </p:txBody>
          </p:sp>
        </p:grpSp>
        <p:grpSp>
          <p:nvGrpSpPr>
            <p:cNvPr id="14347" name="Group 48"/>
            <p:cNvGrpSpPr>
              <a:grpSpLocks/>
            </p:cNvGrpSpPr>
            <p:nvPr/>
          </p:nvGrpSpPr>
          <p:grpSpPr bwMode="auto">
            <a:xfrm>
              <a:off x="249" y="2069"/>
              <a:ext cx="4952" cy="1889"/>
              <a:chOff x="249" y="2069"/>
              <a:chExt cx="4952" cy="1889"/>
            </a:xfrm>
          </p:grpSpPr>
          <p:sp>
            <p:nvSpPr>
              <p:cNvPr id="14348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2080" y="2069"/>
                <a:ext cx="1327" cy="93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>
                    <a:latin typeface="Times New Roman" pitchFamily="18" charset="0"/>
                  </a:rPr>
                  <a:t>Субвенции </a:t>
                </a:r>
                <a:endParaRPr lang="ru-RU" altLang="ru-RU" sz="1400" b="1" dirty="0">
                  <a:latin typeface="Times New Roman" pitchFamily="18" charset="0"/>
                </a:endParaRPr>
              </a:p>
              <a:p>
                <a:pPr algn="ctr" eaLnBrk="1" hangingPunct="1"/>
                <a:r>
                  <a:rPr lang="ru-RU" altLang="ru-RU" sz="1400" b="1">
                    <a:latin typeface="Times New Roman" pitchFamily="18" charset="0"/>
                  </a:rPr>
                  <a:t>(от латинского «</a:t>
                </a:r>
                <a:r>
                  <a:rPr lang="en-US" altLang="ru-RU" sz="1400" b="1" dirty="0">
                    <a:latin typeface="Times New Roman" pitchFamily="18" charset="0"/>
                  </a:rPr>
                  <a:t>Subvenire</a:t>
                </a:r>
                <a:r>
                  <a:rPr lang="ru-RU" altLang="ru-RU" sz="1400" b="1">
                    <a:latin typeface="Times New Roman" pitchFamily="18" charset="0"/>
                  </a:rPr>
                  <a:t>»-приходить на помощь</a:t>
                </a:r>
                <a:r>
                  <a:rPr lang="ru-RU" altLang="ru-RU" sz="1400" b="1" dirty="0">
                    <a:latin typeface="Times New Roman" pitchFamily="18" charset="0"/>
                  </a:rPr>
                  <a:t>)</a:t>
                </a:r>
                <a:endParaRPr lang="ru-RU" alt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14349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249" y="2251"/>
                <a:ext cx="1831" cy="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50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  <a:endParaRPr lang="ru-RU" altLang="ru-RU" sz="1500" dirty="0">
                  <a:latin typeface="Times New Roman" pitchFamily="18" charset="0"/>
                </a:endParaRPr>
              </a:p>
            </p:txBody>
          </p:sp>
          <p:sp>
            <p:nvSpPr>
              <p:cNvPr id="14350" name="Text Box 21"/>
              <p:cNvSpPr txBox="1">
                <a:spLocks noChangeArrowheads="1"/>
              </p:cNvSpPr>
              <p:nvPr/>
            </p:nvSpPr>
            <p:spPr bwMode="auto">
              <a:xfrm>
                <a:off x="3515" y="3339"/>
                <a:ext cx="1686" cy="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600">
                    <a:latin typeface="Times New Roman" pitchFamily="18" charset="0"/>
                  </a:rPr>
                  <a:t>Вы «добавляете» средства, чтобы ваш ребенок купил себе новый телефон, если остальные он накопил сам</a:t>
                </a:r>
                <a:endParaRPr lang="ru-RU" altLang="ru-RU" sz="1600" dirty="0">
                  <a:latin typeface="Times New Roman" pitchFamily="18" charset="0"/>
                </a:endParaRPr>
              </a:p>
            </p:txBody>
          </p:sp>
        </p:grpSp>
      </p:grpSp>
      <p:pic>
        <p:nvPicPr>
          <p:cNvPr id="14339" name="Picture 29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46891" y="138465"/>
            <a:ext cx="908651" cy="10572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AutoShape 6"/>
          <p:cNvGrpSpPr>
            <a:grpSpLocks/>
          </p:cNvGrpSpPr>
          <p:nvPr/>
        </p:nvGrpSpPr>
        <p:grpSpPr bwMode="auto">
          <a:xfrm>
            <a:off x="1763713" y="260350"/>
            <a:ext cx="5976937" cy="720725"/>
            <a:chOff x="1233" y="465"/>
            <a:chExt cx="3291" cy="1324"/>
          </a:xfrm>
        </p:grpSpPr>
        <p:pic>
          <p:nvPicPr>
            <p:cNvPr id="14341" name="AutoShap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 Box 56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i="1">
                  <a:latin typeface="Times New Roman" pitchFamily="18" charset="0"/>
                </a:rPr>
                <a:t>Межбюджетные трансферты</a:t>
              </a:r>
              <a:endParaRPr lang="ru-RU" altLang="ru-RU" sz="2400" b="1" i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7430" y="263388"/>
            <a:ext cx="580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Налогоплательщики – физические лица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196752"/>
            <a:ext cx="2448272" cy="93610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196752"/>
            <a:ext cx="2736304" cy="93610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(НДФЛ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1612" y="1196752"/>
            <a:ext cx="2250867" cy="93610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8" y="5159902"/>
            <a:ext cx="4752528" cy="10801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города Боровичи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62" y="5346172"/>
            <a:ext cx="604931" cy="7075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59052414"/>
              </p:ext>
            </p:extLst>
          </p:nvPr>
        </p:nvGraphicFramePr>
        <p:xfrm>
          <a:off x="1187624" y="2204863"/>
          <a:ext cx="5953472" cy="3445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трелка влево 10"/>
          <p:cNvSpPr/>
          <p:nvPr/>
        </p:nvSpPr>
        <p:spPr>
          <a:xfrm rot="19807737">
            <a:off x="5209533" y="2399770"/>
            <a:ext cx="2109310" cy="925476"/>
          </a:xfrm>
          <a:prstGeom prst="leftArrow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100%</a:t>
            </a:r>
          </a:p>
        </p:txBody>
      </p:sp>
      <p:sp>
        <p:nvSpPr>
          <p:cNvPr id="7" name="Стрелка вправо 6"/>
          <p:cNvSpPr/>
          <p:nvPr/>
        </p:nvSpPr>
        <p:spPr>
          <a:xfrm rot="1902505">
            <a:off x="1665371" y="2406442"/>
            <a:ext cx="2078609" cy="1015464"/>
          </a:xfrm>
          <a:prstGeom prst="rightArrow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100%</a:t>
            </a: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3656237" y="2520658"/>
            <a:ext cx="1687509" cy="1055924"/>
          </a:xfrm>
          <a:prstGeom prst="rightArrow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none"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b="1" dirty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b="1" dirty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b="1" dirty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209076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603526" y="398432"/>
            <a:ext cx="5929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tx2"/>
                </a:solidFill>
                <a:latin typeface="Times New Roman" pitchFamily="18" charset="0"/>
              </a:rPr>
              <a:t>Расходы бюджета</a:t>
            </a:r>
            <a:endParaRPr lang="ru-RU" alt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5363" name="Text Box 23"/>
          <p:cNvSpPr txBox="1">
            <a:spLocks noChangeArrowheads="1"/>
          </p:cNvSpPr>
          <p:nvPr/>
        </p:nvSpPr>
        <p:spPr bwMode="auto">
          <a:xfrm>
            <a:off x="323850" y="858838"/>
            <a:ext cx="5295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15364" name="Text Box 24"/>
          <p:cNvSpPr txBox="1">
            <a:spLocks noChangeArrowheads="1"/>
          </p:cNvSpPr>
          <p:nvPr/>
        </p:nvSpPr>
        <p:spPr bwMode="auto">
          <a:xfrm>
            <a:off x="395288" y="1268413"/>
            <a:ext cx="8280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600" b="1">
                <a:latin typeface="Times New Roman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</a:t>
            </a:r>
            <a:r>
              <a:rPr lang="ru-RU" altLang="ru-RU" sz="1600" b="1" dirty="0">
                <a:latin typeface="Times New Roman" pitchFamily="18" charset="0"/>
              </a:rPr>
              <a:t>.</a:t>
            </a:r>
          </a:p>
          <a:p>
            <a:pPr algn="just" eaLnBrk="1" hangingPunct="1"/>
            <a:r>
              <a:rPr lang="ru-RU" altLang="ru-RU" sz="1600" b="1">
                <a:latin typeface="Times New Roman" pitchFamily="18" charset="0"/>
              </a:rPr>
              <a:t>Расходы бюджета сформированы и утверждены</a:t>
            </a:r>
            <a:r>
              <a:rPr lang="ru-RU" altLang="ru-RU" sz="1600" b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FontTx/>
              <a:buChar char="•"/>
            </a:pPr>
            <a:r>
              <a:rPr lang="ru-RU" altLang="ru-RU" sz="1600" b="1">
                <a:latin typeface="Times New Roman" pitchFamily="18" charset="0"/>
              </a:rPr>
              <a:t> по муниципальным программам и непрограммным направлениям деятельности</a:t>
            </a:r>
            <a:r>
              <a:rPr lang="ru-RU" altLang="ru-RU" sz="1600" b="1" dirty="0">
                <a:latin typeface="Times New Roman" pitchFamily="18" charset="0"/>
              </a:rPr>
              <a:t>;</a:t>
            </a:r>
          </a:p>
          <a:p>
            <a:pPr algn="just" eaLnBrk="1" hangingPunct="1">
              <a:buFontTx/>
              <a:buChar char="•"/>
            </a:pPr>
            <a:r>
              <a:rPr lang="ru-RU" altLang="ru-RU" sz="1600" b="1">
                <a:latin typeface="Times New Roman" pitchFamily="18" charset="0"/>
              </a:rPr>
              <a:t> по ведомственной структуре.</a:t>
            </a:r>
            <a:r>
              <a:rPr lang="ru-RU" altLang="ru-RU" sz="1400" b="1">
                <a:latin typeface="Times New Roman" pitchFamily="18" charset="0"/>
              </a:rPr>
              <a:t> </a:t>
            </a:r>
            <a:endParaRPr lang="ru-RU" altLang="ru-RU" sz="1400" b="1" dirty="0">
              <a:latin typeface="Times New Roman" pitchFamily="18" charset="0"/>
            </a:endParaRPr>
          </a:p>
        </p:txBody>
      </p:sp>
      <p:sp>
        <p:nvSpPr>
          <p:cNvPr id="15365" name="AutoShape 26"/>
          <p:cNvSpPr>
            <a:spLocks noChangeArrowheads="1"/>
          </p:cNvSpPr>
          <p:nvPr/>
        </p:nvSpPr>
        <p:spPr bwMode="auto">
          <a:xfrm>
            <a:off x="514350" y="3119438"/>
            <a:ext cx="8083216" cy="3333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u="sng">
                <a:solidFill>
                  <a:srgbClr val="000099"/>
                </a:solidFill>
                <a:latin typeface="Times New Roman" pitchFamily="18" charset="0"/>
              </a:rPr>
              <a:t>Разделы классификации расходов бюджета</a:t>
            </a:r>
            <a:endParaRPr lang="ru-RU" altLang="ru-RU" sz="1600" b="1" u="sng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366" name="AutoShape 31"/>
          <p:cNvSpPr>
            <a:spLocks noChangeArrowheads="1"/>
          </p:cNvSpPr>
          <p:nvPr/>
        </p:nvSpPr>
        <p:spPr bwMode="auto">
          <a:xfrm>
            <a:off x="5880772" y="3695029"/>
            <a:ext cx="1372455" cy="107180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rgbClr val="000099"/>
                </a:solidFill>
                <a:latin typeface="Times New Roman" pitchFamily="18" charset="0"/>
              </a:rPr>
              <a:t>11</a:t>
            </a:r>
          </a:p>
          <a:p>
            <a:pPr algn="ctr" eaLnBrk="1" hangingPunct="1"/>
            <a:r>
              <a:rPr lang="ru-RU" altLang="ru-RU" sz="1100" b="1">
                <a:solidFill>
                  <a:srgbClr val="000099"/>
                </a:solidFill>
                <a:latin typeface="Times New Roman" pitchFamily="18" charset="0"/>
              </a:rPr>
              <a:t> «</a:t>
            </a:r>
            <a:r>
              <a:rPr lang="ru-RU" altLang="ru-RU" sz="1100" b="1" dirty="0">
                <a:solidFill>
                  <a:srgbClr val="000099"/>
                </a:solidFill>
                <a:latin typeface="Times New Roman" pitchFamily="18" charset="0"/>
              </a:rPr>
              <a:t>Физическая</a:t>
            </a:r>
          </a:p>
          <a:p>
            <a:pPr algn="ctr" eaLnBrk="1" hangingPunct="1"/>
            <a:r>
              <a:rPr lang="ru-RU" altLang="ru-RU" sz="1100" b="1">
                <a:solidFill>
                  <a:srgbClr val="000099"/>
                </a:solidFill>
                <a:latin typeface="Times New Roman" pitchFamily="18" charset="0"/>
              </a:rPr>
              <a:t>культура и</a:t>
            </a:r>
            <a:endParaRPr lang="ru-RU" altLang="ru-RU" sz="11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1100" b="1" dirty="0">
                <a:solidFill>
                  <a:srgbClr val="000099"/>
                </a:solidFill>
                <a:latin typeface="Times New Roman" pitchFamily="18" charset="0"/>
              </a:rPr>
              <a:t>спорт»</a:t>
            </a:r>
          </a:p>
        </p:txBody>
      </p:sp>
      <p:grpSp>
        <p:nvGrpSpPr>
          <p:cNvPr id="15369" name="Group 43"/>
          <p:cNvGrpSpPr>
            <a:grpSpLocks/>
          </p:cNvGrpSpPr>
          <p:nvPr/>
        </p:nvGrpSpPr>
        <p:grpSpPr bwMode="auto">
          <a:xfrm>
            <a:off x="400863" y="3683380"/>
            <a:ext cx="1098550" cy="1083452"/>
            <a:chOff x="175" y="2193"/>
            <a:chExt cx="829" cy="817"/>
          </a:xfrm>
        </p:grpSpPr>
        <p:sp>
          <p:nvSpPr>
            <p:cNvPr id="15422" name="AutoShape 27"/>
            <p:cNvSpPr>
              <a:spLocks noChangeArrowheads="1"/>
            </p:cNvSpPr>
            <p:nvPr/>
          </p:nvSpPr>
          <p:spPr bwMode="auto">
            <a:xfrm>
              <a:off x="181" y="2193"/>
              <a:ext cx="817" cy="817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2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15423" name="Text Box 42"/>
            <p:cNvSpPr txBox="1">
              <a:spLocks noChangeArrowheads="1"/>
            </p:cNvSpPr>
            <p:nvPr/>
          </p:nvSpPr>
          <p:spPr bwMode="auto">
            <a:xfrm>
              <a:off x="175" y="2255"/>
              <a:ext cx="829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>
                  <a:solidFill>
                    <a:srgbClr val="000099"/>
                  </a:solidFill>
                  <a:latin typeface="Times New Roman" pitchFamily="18" charset="0"/>
                </a:rPr>
                <a:t>01 </a:t>
              </a:r>
              <a:endParaRPr lang="ru-RU" altLang="ru-RU" sz="12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000" b="1">
                  <a:solidFill>
                    <a:srgbClr val="000099"/>
                  </a:solidFill>
                  <a:latin typeface="Times New Roman" pitchFamily="18" charset="0"/>
                </a:rPr>
                <a:t>«Общегосу-                                                            дарственные вопросы</a:t>
              </a:r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»</a:t>
              </a:r>
            </a:p>
          </p:txBody>
        </p:sp>
      </p:grpSp>
      <p:grpSp>
        <p:nvGrpSpPr>
          <p:cNvPr id="15371" name="Group 47"/>
          <p:cNvGrpSpPr>
            <a:grpSpLocks/>
          </p:cNvGrpSpPr>
          <p:nvPr/>
        </p:nvGrpSpPr>
        <p:grpSpPr bwMode="auto">
          <a:xfrm flipH="1">
            <a:off x="1632193" y="3630438"/>
            <a:ext cx="1471341" cy="1179513"/>
            <a:chOff x="113" y="2205"/>
            <a:chExt cx="830" cy="848"/>
          </a:xfrm>
        </p:grpSpPr>
        <p:sp>
          <p:nvSpPr>
            <p:cNvPr id="15418" name="AutoShape 48"/>
            <p:cNvSpPr>
              <a:spLocks noChangeArrowheads="1"/>
            </p:cNvSpPr>
            <p:nvPr/>
          </p:nvSpPr>
          <p:spPr bwMode="auto">
            <a:xfrm>
              <a:off x="113" y="2205"/>
              <a:ext cx="817" cy="817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2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15419" name="Text Box 49"/>
            <p:cNvSpPr txBox="1">
              <a:spLocks noChangeArrowheads="1"/>
            </p:cNvSpPr>
            <p:nvPr/>
          </p:nvSpPr>
          <p:spPr bwMode="auto">
            <a:xfrm>
              <a:off x="114" y="2251"/>
              <a:ext cx="829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03</a:t>
              </a:r>
            </a:p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«Национальная</a:t>
              </a:r>
            </a:p>
            <a:p>
              <a:pPr algn="ctr" eaLnBrk="1" hangingPunct="1"/>
              <a:r>
                <a:rPr lang="ru-RU" altLang="ru-RU" sz="1100" b="1">
                  <a:solidFill>
                    <a:srgbClr val="000099"/>
                  </a:solidFill>
                  <a:latin typeface="Times New Roman" pitchFamily="18" charset="0"/>
                </a:rPr>
                <a:t>безопасность и</a:t>
              </a:r>
              <a:endParaRPr lang="ru-RU" altLang="ru-RU" sz="11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100" b="1" dirty="0" err="1">
                  <a:solidFill>
                    <a:srgbClr val="000099"/>
                  </a:solidFill>
                  <a:latin typeface="Times New Roman" pitchFamily="18" charset="0"/>
                </a:rPr>
                <a:t>правоохрани</a:t>
              </a:r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-тельная</a:t>
              </a:r>
            </a:p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деятельность</a:t>
              </a:r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»</a:t>
              </a:r>
            </a:p>
          </p:txBody>
        </p:sp>
      </p:grpSp>
      <p:grpSp>
        <p:nvGrpSpPr>
          <p:cNvPr id="15372" name="Group 61"/>
          <p:cNvGrpSpPr>
            <a:grpSpLocks/>
          </p:cNvGrpSpPr>
          <p:nvPr/>
        </p:nvGrpSpPr>
        <p:grpSpPr bwMode="auto">
          <a:xfrm>
            <a:off x="3189943" y="3605290"/>
            <a:ext cx="1345545" cy="1161982"/>
            <a:chOff x="3334" y="2205"/>
            <a:chExt cx="998" cy="1058"/>
          </a:xfrm>
        </p:grpSpPr>
        <p:grpSp>
          <p:nvGrpSpPr>
            <p:cNvPr id="15414" name="Group 50"/>
            <p:cNvGrpSpPr>
              <a:grpSpLocks/>
            </p:cNvGrpSpPr>
            <p:nvPr/>
          </p:nvGrpSpPr>
          <p:grpSpPr bwMode="auto">
            <a:xfrm>
              <a:off x="3379" y="2205"/>
              <a:ext cx="907" cy="1058"/>
              <a:chOff x="113" y="2205"/>
              <a:chExt cx="829" cy="1058"/>
            </a:xfrm>
          </p:grpSpPr>
          <p:sp>
            <p:nvSpPr>
              <p:cNvPr id="15416" name="AutoShape 51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817" cy="1058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17" name="Text Box 52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82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415" name="Text Box 56"/>
            <p:cNvSpPr txBox="1">
              <a:spLocks noChangeArrowheads="1"/>
            </p:cNvSpPr>
            <p:nvPr/>
          </p:nvSpPr>
          <p:spPr bwMode="auto">
            <a:xfrm>
              <a:off x="3334" y="2296"/>
              <a:ext cx="998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>
                  <a:solidFill>
                    <a:srgbClr val="000099"/>
                  </a:solidFill>
                  <a:latin typeface="Times New Roman" pitchFamily="18" charset="0"/>
                </a:rPr>
                <a:t>04 </a:t>
              </a:r>
              <a:endParaRPr lang="ru-RU" altLang="ru-RU" sz="12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«</a:t>
              </a:r>
              <a:r>
                <a:rPr lang="ru-RU" altLang="ru-RU" sz="1100" b="1" dirty="0" err="1">
                  <a:solidFill>
                    <a:srgbClr val="000099"/>
                  </a:solidFill>
                  <a:latin typeface="Times New Roman" pitchFamily="18" charset="0"/>
                </a:rPr>
                <a:t>Нацио</a:t>
              </a:r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-</a:t>
              </a:r>
            </a:p>
            <a:p>
              <a:pPr algn="ctr" eaLnBrk="1" hangingPunct="1"/>
              <a:r>
                <a:rPr lang="ru-RU" altLang="ru-RU" sz="1100" b="1" dirty="0" err="1">
                  <a:solidFill>
                    <a:srgbClr val="000099"/>
                  </a:solidFill>
                  <a:latin typeface="Times New Roman" pitchFamily="18" charset="0"/>
                </a:rPr>
                <a:t>нальная</a:t>
              </a:r>
              <a:endParaRPr lang="ru-RU" altLang="ru-RU" sz="11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экономика»</a:t>
              </a:r>
            </a:p>
            <a:p>
              <a:pPr algn="ctr" eaLnBrk="1" hangingPunct="1"/>
              <a:r>
                <a:rPr lang="ru-RU" altLang="ru-RU" sz="120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endParaRPr lang="ru-RU" altLang="ru-RU" sz="12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373" name="Group 62"/>
          <p:cNvGrpSpPr>
            <a:grpSpLocks/>
          </p:cNvGrpSpPr>
          <p:nvPr/>
        </p:nvGrpSpPr>
        <p:grpSpPr bwMode="auto">
          <a:xfrm>
            <a:off x="4508148" y="3630668"/>
            <a:ext cx="1247190" cy="1200446"/>
            <a:chOff x="3379" y="2202"/>
            <a:chExt cx="985" cy="1086"/>
          </a:xfrm>
        </p:grpSpPr>
        <p:grpSp>
          <p:nvGrpSpPr>
            <p:cNvPr id="15410" name="Group 63"/>
            <p:cNvGrpSpPr>
              <a:grpSpLocks/>
            </p:cNvGrpSpPr>
            <p:nvPr/>
          </p:nvGrpSpPr>
          <p:grpSpPr bwMode="auto">
            <a:xfrm>
              <a:off x="3379" y="2205"/>
              <a:ext cx="985" cy="1064"/>
              <a:chOff x="113" y="2205"/>
              <a:chExt cx="900" cy="1064"/>
            </a:xfrm>
          </p:grpSpPr>
          <p:sp>
            <p:nvSpPr>
              <p:cNvPr id="15412" name="AutoShape 64"/>
              <p:cNvSpPr>
                <a:spLocks noChangeArrowheads="1"/>
              </p:cNvSpPr>
              <p:nvPr/>
            </p:nvSpPr>
            <p:spPr bwMode="auto">
              <a:xfrm>
                <a:off x="196" y="2205"/>
                <a:ext cx="817" cy="1064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13" name="Text Box 65"/>
              <p:cNvSpPr txBox="1">
                <a:spLocks noChangeArrowheads="1"/>
              </p:cNvSpPr>
              <p:nvPr/>
            </p:nvSpPr>
            <p:spPr bwMode="auto">
              <a:xfrm>
                <a:off x="113" y="2252"/>
                <a:ext cx="829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411" name="Text Box 66"/>
            <p:cNvSpPr txBox="1">
              <a:spLocks noChangeArrowheads="1"/>
            </p:cNvSpPr>
            <p:nvPr/>
          </p:nvSpPr>
          <p:spPr bwMode="auto">
            <a:xfrm>
              <a:off x="3418" y="2202"/>
              <a:ext cx="946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>
                  <a:solidFill>
                    <a:srgbClr val="000099"/>
                  </a:solidFill>
                  <a:latin typeface="Times New Roman" pitchFamily="18" charset="0"/>
                </a:rPr>
                <a:t>05 </a:t>
              </a:r>
              <a:endParaRPr lang="ru-RU" altLang="ru-RU" sz="12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200" b="1">
                  <a:solidFill>
                    <a:srgbClr val="000099"/>
                  </a:solidFill>
                  <a:latin typeface="Times New Roman" pitchFamily="18" charset="0"/>
                </a:rPr>
                <a:t>«Жилищно-коммунальное хозяйство</a:t>
              </a:r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»</a:t>
              </a:r>
            </a:p>
            <a:p>
              <a:pPr algn="ctr" eaLnBrk="1" hangingPunct="1"/>
              <a:endParaRPr lang="ru-RU" altLang="ru-RU" sz="12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20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endParaRPr lang="ru-RU" altLang="ru-RU" sz="12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375" name="Group 77"/>
          <p:cNvGrpSpPr>
            <a:grpSpLocks/>
          </p:cNvGrpSpPr>
          <p:nvPr/>
        </p:nvGrpSpPr>
        <p:grpSpPr bwMode="auto">
          <a:xfrm>
            <a:off x="496048" y="5034313"/>
            <a:ext cx="1531938" cy="720725"/>
            <a:chOff x="3334" y="2205"/>
            <a:chExt cx="998" cy="817"/>
          </a:xfrm>
        </p:grpSpPr>
        <p:grpSp>
          <p:nvGrpSpPr>
            <p:cNvPr id="15402" name="Group 78"/>
            <p:cNvGrpSpPr>
              <a:grpSpLocks/>
            </p:cNvGrpSpPr>
            <p:nvPr/>
          </p:nvGrpSpPr>
          <p:grpSpPr bwMode="auto">
            <a:xfrm>
              <a:off x="3379" y="2205"/>
              <a:ext cx="907" cy="817"/>
              <a:chOff x="113" y="2205"/>
              <a:chExt cx="829" cy="817"/>
            </a:xfrm>
          </p:grpSpPr>
          <p:sp>
            <p:nvSpPr>
              <p:cNvPr id="15404" name="AutoShape 79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05" name="Text Box 80"/>
              <p:cNvSpPr txBox="1">
                <a:spLocks noChangeArrowheads="1"/>
              </p:cNvSpPr>
              <p:nvPr/>
            </p:nvSpPr>
            <p:spPr bwMode="auto">
              <a:xfrm>
                <a:off x="113" y="2252"/>
                <a:ext cx="829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403" name="Text Box 81"/>
            <p:cNvSpPr txBox="1">
              <a:spLocks noChangeArrowheads="1"/>
            </p:cNvSpPr>
            <p:nvPr/>
          </p:nvSpPr>
          <p:spPr bwMode="auto">
            <a:xfrm>
              <a:off x="3334" y="2295"/>
              <a:ext cx="998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08</a:t>
              </a:r>
            </a:p>
            <a:p>
              <a:pPr algn="ctr" eaLnBrk="1" hangingPunct="1"/>
              <a:r>
                <a:rPr lang="ru-RU" altLang="ru-RU" sz="1200" b="1">
                  <a:solidFill>
                    <a:srgbClr val="000099"/>
                  </a:solidFill>
                  <a:latin typeface="Times New Roman" pitchFamily="18" charset="0"/>
                </a:rPr>
                <a:t> «</a:t>
              </a:r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Культура,</a:t>
              </a:r>
            </a:p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кинематография»</a:t>
              </a:r>
            </a:p>
          </p:txBody>
        </p:sp>
      </p:grpSp>
      <p:pic>
        <p:nvPicPr>
          <p:cNvPr id="15389" name="Picture 190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0287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92" name="Group 81"/>
          <p:cNvGrpSpPr>
            <a:grpSpLocks/>
          </p:cNvGrpSpPr>
          <p:nvPr/>
        </p:nvGrpSpPr>
        <p:grpSpPr bwMode="auto">
          <a:xfrm>
            <a:off x="6948183" y="5036071"/>
            <a:ext cx="1716164" cy="810007"/>
            <a:chOff x="5110" y="2251"/>
            <a:chExt cx="681" cy="816"/>
          </a:xfrm>
        </p:grpSpPr>
        <p:grpSp>
          <p:nvGrpSpPr>
            <p:cNvPr id="15394" name="Group 80"/>
            <p:cNvGrpSpPr>
              <a:grpSpLocks/>
            </p:cNvGrpSpPr>
            <p:nvPr/>
          </p:nvGrpSpPr>
          <p:grpSpPr bwMode="auto">
            <a:xfrm>
              <a:off x="5141" y="2251"/>
              <a:ext cx="619" cy="816"/>
              <a:chOff x="5141" y="2251"/>
              <a:chExt cx="619" cy="816"/>
            </a:xfrm>
          </p:grpSpPr>
          <p:sp>
            <p:nvSpPr>
              <p:cNvPr id="15396" name="AutoShape 51"/>
              <p:cNvSpPr>
                <a:spLocks noChangeArrowheads="1"/>
              </p:cNvSpPr>
              <p:nvPr/>
            </p:nvSpPr>
            <p:spPr bwMode="auto">
              <a:xfrm>
                <a:off x="5141" y="2251"/>
                <a:ext cx="610" cy="816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97" name="Text Box 52"/>
              <p:cNvSpPr txBox="1">
                <a:spLocks noChangeArrowheads="1"/>
              </p:cNvSpPr>
              <p:nvPr/>
            </p:nvSpPr>
            <p:spPr bwMode="auto">
              <a:xfrm>
                <a:off x="5141" y="2296"/>
                <a:ext cx="61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395" name="Text Box 56"/>
            <p:cNvSpPr txBox="1">
              <a:spLocks noChangeArrowheads="1"/>
            </p:cNvSpPr>
            <p:nvPr/>
          </p:nvSpPr>
          <p:spPr bwMode="auto">
            <a:xfrm>
              <a:off x="5110" y="2264"/>
              <a:ext cx="681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13</a:t>
              </a:r>
            </a:p>
            <a:p>
              <a:pPr algn="ctr" eaLnBrk="1" hangingPunct="1"/>
              <a:r>
                <a:rPr lang="ru-RU" altLang="ru-RU" sz="1000" b="1">
                  <a:solidFill>
                    <a:srgbClr val="000099"/>
                  </a:solidFill>
                  <a:latin typeface="Times New Roman" pitchFamily="18" charset="0"/>
                </a:rPr>
                <a:t>«Обслуживание государственного и муниципального долга»</a:t>
              </a:r>
              <a:r>
                <a:rPr lang="ru-RU" altLang="ru-RU" sz="1200" b="1">
                  <a:solidFill>
                    <a:srgbClr val="000099"/>
                  </a:solidFill>
                  <a:latin typeface="Times New Roman" pitchFamily="18" charset="0"/>
                </a:rPr>
                <a:t>  </a:t>
              </a:r>
              <a:endParaRPr lang="ru-RU" altLang="ru-RU" sz="12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5" name="Group 67"/>
          <p:cNvGrpSpPr>
            <a:grpSpLocks/>
          </p:cNvGrpSpPr>
          <p:nvPr/>
        </p:nvGrpSpPr>
        <p:grpSpPr bwMode="auto">
          <a:xfrm>
            <a:off x="6959524" y="3635426"/>
            <a:ext cx="1631780" cy="1131850"/>
            <a:chOff x="3379" y="2216"/>
            <a:chExt cx="1413" cy="1050"/>
          </a:xfrm>
        </p:grpSpPr>
        <p:grpSp>
          <p:nvGrpSpPr>
            <p:cNvPr id="66" name="Group 68"/>
            <p:cNvGrpSpPr>
              <a:grpSpLocks/>
            </p:cNvGrpSpPr>
            <p:nvPr/>
          </p:nvGrpSpPr>
          <p:grpSpPr bwMode="auto">
            <a:xfrm>
              <a:off x="3379" y="2216"/>
              <a:ext cx="1337" cy="1050"/>
              <a:chOff x="113" y="2216"/>
              <a:chExt cx="1222" cy="1050"/>
            </a:xfrm>
          </p:grpSpPr>
          <p:sp>
            <p:nvSpPr>
              <p:cNvPr id="68" name="AutoShape 69"/>
              <p:cNvSpPr>
                <a:spLocks noChangeArrowheads="1"/>
              </p:cNvSpPr>
              <p:nvPr/>
            </p:nvSpPr>
            <p:spPr bwMode="auto">
              <a:xfrm>
                <a:off x="446" y="2216"/>
                <a:ext cx="889" cy="105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" name="Text Box 70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829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7" name="Text Box 71"/>
            <p:cNvSpPr txBox="1">
              <a:spLocks noChangeArrowheads="1"/>
            </p:cNvSpPr>
            <p:nvPr/>
          </p:nvSpPr>
          <p:spPr bwMode="auto">
            <a:xfrm>
              <a:off x="3711" y="2286"/>
              <a:ext cx="1081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>
                  <a:solidFill>
                    <a:srgbClr val="000099"/>
                  </a:solidFill>
                  <a:latin typeface="Times New Roman" pitchFamily="18" charset="0"/>
                </a:rPr>
                <a:t>07 </a:t>
              </a:r>
              <a:endParaRPr lang="ru-RU" altLang="ru-RU" sz="12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«Образование»</a:t>
              </a:r>
            </a:p>
            <a:p>
              <a:pPr algn="ctr" eaLnBrk="1" hangingPunct="1"/>
              <a:r>
                <a:rPr lang="ru-RU" altLang="ru-RU" sz="120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endParaRPr lang="ru-RU" altLang="ru-RU" sz="12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3" name="Прямая соединительная линия 2"/>
          <p:cNvCxnSpPr>
            <a:endCxn id="15422" idx="0"/>
          </p:cNvCxnSpPr>
          <p:nvPr/>
        </p:nvCxnSpPr>
        <p:spPr>
          <a:xfrm>
            <a:off x="950138" y="3452813"/>
            <a:ext cx="0" cy="230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endCxn id="15418" idx="0"/>
          </p:cNvCxnSpPr>
          <p:nvPr/>
        </p:nvCxnSpPr>
        <p:spPr>
          <a:xfrm>
            <a:off x="2379386" y="3452813"/>
            <a:ext cx="0" cy="177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15416" idx="0"/>
          </p:cNvCxnSpPr>
          <p:nvPr/>
        </p:nvCxnSpPr>
        <p:spPr>
          <a:xfrm>
            <a:off x="3853191" y="3452813"/>
            <a:ext cx="0" cy="152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15411" idx="0"/>
          </p:cNvCxnSpPr>
          <p:nvPr/>
        </p:nvCxnSpPr>
        <p:spPr>
          <a:xfrm flipH="1">
            <a:off x="5156434" y="3452813"/>
            <a:ext cx="32817" cy="177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567408" y="3452813"/>
            <a:ext cx="89" cy="181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68" idx="0"/>
          </p:cNvCxnSpPr>
          <p:nvPr/>
        </p:nvCxnSpPr>
        <p:spPr>
          <a:xfrm>
            <a:off x="7941905" y="3452813"/>
            <a:ext cx="1" cy="182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284909" y="3452813"/>
            <a:ext cx="0" cy="1608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574569" y="3425554"/>
            <a:ext cx="0" cy="1610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32"/>
          <p:cNvSpPr txBox="1">
            <a:spLocks noChangeArrowheads="1"/>
          </p:cNvSpPr>
          <p:nvPr/>
        </p:nvSpPr>
        <p:spPr bwMode="auto">
          <a:xfrm>
            <a:off x="2484438" y="404813"/>
            <a:ext cx="547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6387" name="Rectangle 854"/>
          <p:cNvSpPr>
            <a:spLocks noChangeArrowheads="1"/>
          </p:cNvSpPr>
          <p:nvPr/>
        </p:nvSpPr>
        <p:spPr bwMode="auto">
          <a:xfrm>
            <a:off x="1547812" y="404813"/>
            <a:ext cx="6408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</a:rPr>
              <a:t>Бюджетная роспись (доходы) г. Боровичи , тыс. руб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6388" name="Picture 855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11723" y="151484"/>
            <a:ext cx="903288" cy="10525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39889"/>
              </p:ext>
            </p:extLst>
          </p:nvPr>
        </p:nvGraphicFramePr>
        <p:xfrm>
          <a:off x="467544" y="1700808"/>
          <a:ext cx="8204735" cy="4846327"/>
        </p:xfrm>
        <a:graphic>
          <a:graphicData uri="http://schemas.openxmlformats.org/drawingml/2006/table">
            <a:tbl>
              <a:tblPr/>
              <a:tblGrid>
                <a:gridCol w="3397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5434" marR="5434" marT="5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2022</a:t>
                      </a:r>
                      <a:b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уточненный план</a:t>
                      </a:r>
                    </a:p>
                  </a:txBody>
                  <a:tcPr marL="5434" marR="5434" marT="5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2023</a:t>
                      </a:r>
                      <a:b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план</a:t>
                      </a:r>
                    </a:p>
                  </a:txBody>
                  <a:tcPr marL="5434" marR="5434" marT="5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2024</a:t>
                      </a:r>
                      <a:b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5434" marR="5434" marT="5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2025</a:t>
                      </a:r>
                      <a:b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5434" marR="5434" marT="5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Собственные 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182 000,80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185 596,20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200 442,40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207 668,60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158 614,70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172 301,80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187 375,80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194 861,20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101 700,90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114 915,30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121 005,80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127 177,10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Акцизы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7 592,80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7 742,20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8 137,40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8 763,6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имущество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49 293,00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49 623,00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58 202,00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58 891,00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23 386,10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13 294,40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13 066,60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12 807,40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721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10 442,30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10 084,20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9 843,20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9 837,40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9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620,06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607,50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546,50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563,30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49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3 025,16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9 183,78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1 727,70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1 956,90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1 791,70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114,80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321 322,09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63 047,70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11 618,00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11 618,00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503 322,89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248 643,90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212 060,40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219 286,60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1619250" y="188913"/>
            <a:ext cx="64817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Структура доходов бюджета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города  Боровичи в 2023-2025 гг.,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pic>
        <p:nvPicPr>
          <p:cNvPr id="17411" name="Picture 7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-1" y="154525"/>
            <a:ext cx="926123" cy="10776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574408"/>
              </p:ext>
            </p:extLst>
          </p:nvPr>
        </p:nvGraphicFramePr>
        <p:xfrm>
          <a:off x="179512" y="1232144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1128539" y="76179"/>
            <a:ext cx="7127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Структура налоговых и неналоговых доходов бюджета </a:t>
            </a:r>
          </a:p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города Боровичи в 2023-2025 гг., тыс.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781616"/>
              </p:ext>
            </p:extLst>
          </p:nvPr>
        </p:nvGraphicFramePr>
        <p:xfrm>
          <a:off x="-9526" y="1414339"/>
          <a:ext cx="9153525" cy="547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2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И НЕНАЛОГОВЫЕ 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185 596,20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200 442,40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207 668,60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4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4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172 301,80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187 375,80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194 861,20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114 915,30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121 005,80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127 177,10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7 742,20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8 137,40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8 763,60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Сельскохозяйственный налог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23 015,00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23 202,00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23 391,00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26 608,00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35 000,00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35 500,00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92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выдачу органом местного самоуправления поселения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20,80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25,60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13 294,40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13 066,60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12 807,40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686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</a:t>
                      </a:r>
                      <a:r>
                        <a:rPr lang="ru-RU" sz="14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иной платы за передачу в возмездное пользование государственного и муниципального имущества ( 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6 476,20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6 241,00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6 241,00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Платы</a:t>
                      </a:r>
                      <a:r>
                        <a:rPr lang="ru-RU" sz="145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соглашениям об установлении сервитута в отношениях земельных участков , находящихся в государственной или муниципальной собственности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7" descr="герб борович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5930"/>
            <a:ext cx="611560" cy="7115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герб борович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5930"/>
            <a:ext cx="611560" cy="7115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2558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Структура налоговых и неналоговых доходов бюджета </a:t>
            </a:r>
          </a:p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города Боровичи в 2023-2025 гг., тыс.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243339"/>
              </p:ext>
            </p:extLst>
          </p:nvPr>
        </p:nvGraphicFramePr>
        <p:xfrm>
          <a:off x="1" y="1340768"/>
          <a:ext cx="9143999" cy="351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4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032408"/>
              </p:ext>
            </p:extLst>
          </p:nvPr>
        </p:nvGraphicFramePr>
        <p:xfrm>
          <a:off x="0" y="3068960"/>
          <a:ext cx="9108504" cy="324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4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4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ОКАЗАНИЯ ПЛАТНЫХ УСЛУГ ( РАБОТ) И КОМПЕНСАЦИИ ЗАТРАТ ГОСУДАРСТВА</a:t>
                      </a:r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607,50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546,50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563,30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Платные услуги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498,50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500,50                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</a:t>
                      </a:r>
                      <a:r>
                        <a:rPr lang="ru-RU" sz="14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имущества</a:t>
                      </a:r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находящегося в государственной и муниципальной собственности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330,00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земельных</a:t>
                      </a:r>
                      <a:r>
                        <a:rPr lang="ru-RU" sz="14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участков</a:t>
                      </a:r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находящегося в собственности городских поселений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1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</a:t>
                      </a:r>
                      <a:r>
                        <a:rPr lang="ru-RU" sz="14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увеличение площади земельных участков , находящихся в частной собственности , в результате перераспределения таких земельных участков и земель (или) земельных участков, находящихся в государственной или муниципальной собственности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1 727,70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1 956,90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1 791,70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4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4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неналоговые доходы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-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206760"/>
              </p:ext>
            </p:extLst>
          </p:nvPr>
        </p:nvGraphicFramePr>
        <p:xfrm>
          <a:off x="3423" y="1700808"/>
          <a:ext cx="9108504" cy="136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45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от использования имущества и прав, находящихся в государственной и муниципальной собственности ( за исключением имущества бюджетных и автономных учреждений, а также имущества государственных и муниципальных унитарных предприятий , в том числе казенных)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3 607,00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3 601,20                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3 595,40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19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900113" y="260350"/>
            <a:ext cx="763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Муниципальные программы города Боровичи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 тыс. рублей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8675" name="Picture 7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149621"/>
            <a:ext cx="900113" cy="10473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713117"/>
              </p:ext>
            </p:extLst>
          </p:nvPr>
        </p:nvGraphicFramePr>
        <p:xfrm>
          <a:off x="450056" y="1412776"/>
          <a:ext cx="8226399" cy="45761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1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Наименование программы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2023 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2024 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2025</a:t>
                      </a:r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5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«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мер социальной поддержки отдельных категорий граждан при проезде на автомобильном транспорте общего пользования городского сообщения в границах г. Боровичи»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8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«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Комплексное развитие систем коммунальной инфраструктуры»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«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Строительство, реконструкция, капитальный ремонт, ремонт и содержание автомобильных дорог местного значения в границах города Боровичи»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87 261,76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38 606,56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40 465,42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1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культуры на территории города Боровичи на 2021-2025»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37 231,20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35 969,20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35 769,20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4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«Повышение безопасности дорожного движения в городе Боровичи»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4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Муниципальная программа «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Обеспечение общественного порядка и противодействие преступности в городском поселении город Боровичи»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4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архитектуры и градостроительства в городе Боровичи»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517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900113" y="260350"/>
            <a:ext cx="763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Муниципальные программы города Боровичи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 тыс. рублей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8675" name="Picture 7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149621"/>
            <a:ext cx="900113" cy="10473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492547"/>
              </p:ext>
            </p:extLst>
          </p:nvPr>
        </p:nvGraphicFramePr>
        <p:xfrm>
          <a:off x="425995" y="1412776"/>
          <a:ext cx="8250461" cy="19510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65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Наименование программы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2020 год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2021 год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2022 год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первичных мер пожарной безопасности на территории города Боровичи»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«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муниципальным имуществом и земельными ресурсами города Боровичи»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1 352,25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1 645,00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«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территории города Боровичи»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61 827,50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60 200,00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60 200,00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Формирование современной городской среды на территории города Боровичи на 2018-2024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4 788,02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 descr="http://admtaiga.ru/new/data/upimages/fink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73" y="3933056"/>
            <a:ext cx="3541788" cy="199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lP1k808bwfc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799306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333375"/>
            <a:ext cx="8523288" cy="62642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Уважаемые </a:t>
            </a:r>
            <a:r>
              <a:rPr lang="ru-RU" alt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боровичане</a:t>
            </a:r>
            <a:r>
              <a:rPr lang="ru-RU" alt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и гости города!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Граждане</a:t>
            </a:r>
            <a:r>
              <a:rPr lang="ru-RU" altLang="ru-RU" sz="25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altLang="ru-RU" sz="2500" dirty="0">
                <a:solidFill>
                  <a:srgbClr val="333399"/>
                </a:solidFill>
                <a:latin typeface="Times New Roman" pitchFamily="18" charset="0"/>
              </a:rPr>
              <a:t>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«Бюджет для граждан»</a:t>
            </a:r>
            <a:r>
              <a:rPr lang="ru-RU" altLang="ru-RU" sz="2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2500" dirty="0">
                <a:solidFill>
                  <a:srgbClr val="333399"/>
                </a:solidFill>
                <a:latin typeface="Times New Roman" pitchFamily="18" charset="0"/>
              </a:rPr>
              <a:t>познакомит Вас с основными положениями бюджета города Боровичи на 2023-2025 годы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4"/>
          <p:cNvSpPr>
            <a:spLocks noChangeArrowheads="1"/>
          </p:cNvSpPr>
          <p:nvPr/>
        </p:nvSpPr>
        <p:spPr bwMode="auto">
          <a:xfrm>
            <a:off x="1403648" y="188640"/>
            <a:ext cx="66246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Структура и динамика расходов  бюджета города Боровичи по разделам классификации расходов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,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 тыс. руб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0483" name="Picture 75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290" y="155272"/>
            <a:ext cx="899592" cy="10490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758237"/>
              </p:ext>
            </p:extLst>
          </p:nvPr>
        </p:nvGraphicFramePr>
        <p:xfrm>
          <a:off x="0" y="1190407"/>
          <a:ext cx="9143999" cy="5667593"/>
        </p:xfrm>
        <a:graphic>
          <a:graphicData uri="http://schemas.openxmlformats.org/drawingml/2006/table">
            <a:tbl>
              <a:tblPr/>
              <a:tblGrid>
                <a:gridCol w="4020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0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5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Уточнен-</a:t>
                      </a:r>
                      <a:r>
                        <a:rPr lang="ru-RU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ный</a:t>
                      </a: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план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2023год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558 714,61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 252 304,03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212 060,40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208 025,02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5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5 099,98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3 937,45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2 680,00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1 035,00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9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590,00  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  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600,00  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    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5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137 982,02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100 161,76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49 806,56  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50 465,42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5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299 076,59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109 973,62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110 105,40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109 255,40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5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100,00  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100,00  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100,00  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5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73 715,62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37 231,20  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35 969,20  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35 769,20  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5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5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культура и спорт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5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муниципального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долга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950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,40  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55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Условно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утверждённые расходы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12 499,24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832"/>
          <p:cNvSpPr txBox="1">
            <a:spLocks noChangeArrowheads="1"/>
          </p:cNvSpPr>
          <p:nvPr/>
        </p:nvSpPr>
        <p:spPr bwMode="auto">
          <a:xfrm>
            <a:off x="2484438" y="404813"/>
            <a:ext cx="547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7651" name="Rectangle 854"/>
          <p:cNvSpPr>
            <a:spLocks noChangeArrowheads="1"/>
          </p:cNvSpPr>
          <p:nvPr/>
        </p:nvSpPr>
        <p:spPr bwMode="auto">
          <a:xfrm>
            <a:off x="1042988" y="260350"/>
            <a:ext cx="66246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Источники финансирования дефицита бюджета города Боровичи, тыс. рублей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7652" name="Picture 855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-11723" y="164123"/>
            <a:ext cx="903288" cy="10525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949932"/>
              </p:ext>
            </p:extLst>
          </p:nvPr>
        </p:nvGraphicFramePr>
        <p:xfrm>
          <a:off x="0" y="1412776"/>
          <a:ext cx="9180512" cy="544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9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 дефицита бюджета-всего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3 660,13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-11 261,58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0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кредитов от кредитных организаций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0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кредитов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кредитных организаций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- 3 600,00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- 3 500,00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1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бюджетных кредитов из других бюджетов бюджетной системе Российской Федерации в валюте Российской Федерации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 </a:t>
                      </a: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 кредитов,</a:t>
                      </a:r>
                      <a:r>
                        <a:rPr lang="ru-RU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полученных 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других бюджетов бюджетной системы Российской Федерации в валюте Российской Федерации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-15 000,00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-16 000,00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-35 300,00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0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</a:t>
                      </a:r>
                      <a:r>
                        <a:rPr lang="ru-RU" sz="18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учёту  средств 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бюджетов</a:t>
                      </a:r>
                      <a:r>
                        <a:rPr lang="ru-RU" sz="18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60,13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138,42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тарый Мост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9540875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388" y="908050"/>
            <a:ext cx="8964612" cy="4191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2771775" y="2420938"/>
            <a:ext cx="5688013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Контактная информация и обратная связь</a:t>
            </a: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:</a:t>
            </a:r>
          </a:p>
          <a:p>
            <a:pPr algn="ctr">
              <a:defRPr/>
            </a:pPr>
            <a:endParaRPr lang="ru-RU" sz="2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Комитет финансов Администрации Боровичского муниципального района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г. Боровичи, Новгородская область, ул. Коммунарная, д. 48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Тел.: (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81664)91253</a:t>
            </a:r>
          </a:p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Факс: (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81664)41761</a:t>
            </a:r>
          </a:p>
          <a:p>
            <a:pPr algn="ctr">
              <a:defRPr/>
            </a:pPr>
            <a:r>
              <a:rPr lang="en-US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E-mail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: </a:t>
            </a:r>
            <a:r>
              <a:rPr lang="en-US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bor_comfin@mail.ru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endParaRPr lang="ru-RU" sz="2000" dirty="0">
              <a:solidFill>
                <a:srgbClr val="000099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endParaRPr lang="ru-RU" sz="25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369" y="2480885"/>
            <a:ext cx="2553889" cy="2389979"/>
          </a:xfrm>
          <a:prstGeom prst="ellips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238250" y="228600"/>
            <a:ext cx="6972300" cy="608013"/>
          </a:xfrm>
        </p:spPr>
        <p:txBody>
          <a:bodyPr/>
          <a:lstStyle/>
          <a:p>
            <a:pPr algn="ctr" eaLnBrk="1" hangingPunct="1"/>
            <a:r>
              <a:rPr lang="ru-RU" altLang="ru-RU" i="1"/>
              <a:t>Публичные слушания</a:t>
            </a:r>
            <a:endParaRPr lang="ru-RU" altLang="ru-RU" i="1" dirty="0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536" y="1700808"/>
            <a:ext cx="8138864" cy="4614862"/>
          </a:xfrm>
        </p:spPr>
        <p:txBody>
          <a:bodyPr/>
          <a:lstStyle/>
          <a:p>
            <a:pPr marL="0" indent="3556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r>
              <a:rPr lang="ru-RU" altLang="ru-RU" sz="24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города Боровичи на очередной финансовый год и плановый период</a:t>
            </a: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556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публичных слушаний</a:t>
            </a:r>
            <a:r>
              <a:rPr lang="ru-RU" altLang="ru-RU" sz="24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заключение, в котором отражаются выраженные позиции жителей города Боровичи и рекомендации, сформулированные по результатам публичных слушаний</a:t>
            </a: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2" name="Picture 4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165100" y="155576"/>
            <a:ext cx="950516" cy="11065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фла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52"/>
            <a:ext cx="1403648" cy="10426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49264" y="1340768"/>
            <a:ext cx="81557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Бюджетная система - </a:t>
            </a:r>
            <a:r>
              <a:rPr lang="ru-RU" altLang="ru-RU" sz="16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совокупность отношений, возникающих между различными субъектами в процессе формирования доходов и осуществления расходов бюджетов всех уровней системы, осуществления государственных и муниципальных заимствований, регулирования государственного и муниципального долга, составления и рассмотрения проектов бюджетов системы, их утверждения и исполнения, контроля за их исполнением</a:t>
            </a:r>
            <a:r>
              <a:rPr lang="ru-RU" altLang="ru-RU" sz="1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213099" y="175852"/>
            <a:ext cx="49511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None/>
              <a:defRPr/>
            </a:pPr>
            <a:r>
              <a:rPr lang="ru-RU" altLang="ru-RU" sz="2800" b="1" i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система  </a:t>
            </a:r>
            <a:endParaRPr lang="ru-RU" altLang="ru-RU" sz="2800" b="1" i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None/>
              <a:defRPr/>
            </a:pPr>
            <a:r>
              <a:rPr lang="ru-RU" altLang="ru-RU" sz="2800" b="1" i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Российской Федерации</a:t>
            </a:r>
            <a:endParaRPr lang="ru-RU" altLang="ru-RU" sz="2800" b="1" i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1835696" y="2806707"/>
            <a:ext cx="5328592" cy="112676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90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979613" y="2819400"/>
            <a:ext cx="5113337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>
                <a:latin typeface="Times New Roman" pitchFamily="18" charset="0"/>
              </a:rPr>
              <a:t>Федеральный уровень: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- федеральный бюджет;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- бюджеты государственных внебюджетных фондов РФ</a:t>
            </a: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827584" y="3933477"/>
            <a:ext cx="7272808" cy="128329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1800">
              <a:solidFill>
                <a:srgbClr val="FFCC00"/>
              </a:solidFill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215897" y="5229200"/>
            <a:ext cx="8599055" cy="14401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900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033588" y="4067175"/>
            <a:ext cx="511333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Региональный уровень</a:t>
            </a:r>
            <a:r>
              <a:rPr lang="ru-RU" altLang="ru-RU" sz="1800" b="1" dirty="0">
                <a:latin typeface="Times New Roman" pitchFamily="18" charset="0"/>
              </a:rPr>
              <a:t>: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- бюджеты субъектов РФ</a:t>
            </a:r>
            <a:r>
              <a:rPr lang="ru-RU" altLang="ru-RU" sz="1800" dirty="0">
                <a:latin typeface="Times New Roman" pitchFamily="18" charset="0"/>
              </a:rPr>
              <a:t>;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- бюджеты территориальных государственных внебюджетных  фондов РФ</a:t>
            </a:r>
            <a:endParaRPr lang="ru-RU" altLang="ru-RU" sz="1800" dirty="0">
              <a:latin typeface="Times New Roman" pitchFamily="18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449263" y="5229225"/>
            <a:ext cx="8137525" cy="13942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ru-RU" altLang="ru-RU" sz="1800" b="1" dirty="0">
                <a:latin typeface="Times New Roman" pitchFamily="18" charset="0"/>
              </a:rPr>
              <a:t>Муниципальный уровень: </a:t>
            </a:r>
            <a:r>
              <a:rPr lang="ru-RU" altLang="ru-RU" sz="1800" dirty="0">
                <a:latin typeface="Times New Roman" pitchFamily="18" charset="0"/>
              </a:rPr>
              <a:t>бюджеты муниципальных районов; - бюджеты муниципальных  округов; бюджеты городских округов;-бюджеты городских округов с внутригородским делением;- бюджеты внутригородских муниципальных образований городов Федерального значения Москвы , Санкт-Петербурга и Севастополя;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ru-RU" altLang="ru-RU" sz="1800" dirty="0">
                <a:latin typeface="Times New Roman" pitchFamily="18" charset="0"/>
              </a:rPr>
              <a:t>бюджеты городских и сельских поселений ,- бюджеты внутригородских районов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4759" y="188640"/>
            <a:ext cx="81359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3600" b="1" i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Понятие «БЮДЖЕТ</a:t>
            </a:r>
            <a:r>
              <a:rPr lang="ru-RU" altLang="ru-RU" sz="3600" b="1" i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4400" b="1" i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411807"/>
            <a:ext cx="7316312" cy="136815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БЮДЖЕТ»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(о старо нормандского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bougette –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кошелек,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1476375" y="2811975"/>
            <a:ext cx="1079500" cy="97738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616700" y="2836985"/>
            <a:ext cx="1081088" cy="976190"/>
          </a:xfrm>
          <a:prstGeom prst="downArrow">
            <a:avLst>
              <a:gd name="adj1" fmla="val 47831"/>
              <a:gd name="adj2" fmla="val 5360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7" y="3813175"/>
            <a:ext cx="3312369" cy="23042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: налоги юридических и физических лиц, административные платежи и сборы, безвозмездные поступления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3813175"/>
            <a:ext cx="3460625" cy="23042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–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средства (социальные выплаты населению, финансовое обеспечение госучреждений (образования, здравоохранения и др.), капитальное строительство и др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9"/>
          <p:cNvSpPr>
            <a:spLocks noChangeArrowheads="1"/>
          </p:cNvSpPr>
          <p:nvPr/>
        </p:nvSpPr>
        <p:spPr bwMode="auto">
          <a:xfrm>
            <a:off x="827088" y="4581525"/>
            <a:ext cx="3852862" cy="1439863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Получает социальные гарантии - расходная часть бюджета 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(образование, культура, здравоохранение, социальная поддержка и др</a:t>
            </a:r>
            <a:r>
              <a:rPr lang="ru-RU" altLang="ru-RU" sz="1600" b="1" dirty="0">
                <a:latin typeface="Times New Roman" pitchFamily="18" charset="0"/>
              </a:rPr>
              <a:t>.)</a:t>
            </a:r>
          </a:p>
        </p:txBody>
      </p:sp>
      <p:pic>
        <p:nvPicPr>
          <p:cNvPr id="10243" name="Picture 21" descr="473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49275"/>
            <a:ext cx="2628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15"/>
          <p:cNvSpPr>
            <a:spLocks noChangeArrowheads="1"/>
          </p:cNvSpPr>
          <p:nvPr/>
        </p:nvSpPr>
        <p:spPr bwMode="auto">
          <a:xfrm>
            <a:off x="539750" y="1484313"/>
            <a:ext cx="3370263" cy="917575"/>
          </a:xfrm>
          <a:prstGeom prst="flowChart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Помогает формировать доходную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часть бюджета (налог на доходы физических лиц</a:t>
            </a:r>
            <a:r>
              <a:rPr lang="ru-RU" altLang="ru-RU" sz="1600" b="1" dirty="0">
                <a:latin typeface="Times New Roman" pitchFamily="18" charset="0"/>
              </a:rPr>
              <a:t>)</a:t>
            </a:r>
          </a:p>
        </p:txBody>
      </p:sp>
      <p:sp>
        <p:nvSpPr>
          <p:cNvPr id="10245" name="Oval 16"/>
          <p:cNvSpPr>
            <a:spLocks noChangeArrowheads="1"/>
          </p:cNvSpPr>
          <p:nvPr/>
        </p:nvSpPr>
        <p:spPr bwMode="auto">
          <a:xfrm>
            <a:off x="858838" y="3065463"/>
            <a:ext cx="2847975" cy="7207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</p:txBody>
      </p:sp>
      <p:sp>
        <p:nvSpPr>
          <p:cNvPr id="10246" name="AutoShape 17"/>
          <p:cNvSpPr>
            <a:spLocks noChangeArrowheads="1"/>
          </p:cNvSpPr>
          <p:nvPr/>
        </p:nvSpPr>
        <p:spPr bwMode="auto">
          <a:xfrm>
            <a:off x="179388" y="2474913"/>
            <a:ext cx="4103687" cy="588962"/>
          </a:xfrm>
          <a:prstGeom prst="downArrow">
            <a:avLst>
              <a:gd name="adj1" fmla="val 50546"/>
              <a:gd name="adj2" fmla="val 578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как налогоплательщик</a:t>
            </a:r>
            <a:endParaRPr lang="ru-RU" altLang="ru-RU" sz="15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7" name="AutoShape 18"/>
          <p:cNvSpPr>
            <a:spLocks noChangeArrowheads="1"/>
          </p:cNvSpPr>
          <p:nvPr/>
        </p:nvSpPr>
        <p:spPr bwMode="auto">
          <a:xfrm>
            <a:off x="250825" y="3860800"/>
            <a:ext cx="4103688" cy="647700"/>
          </a:xfrm>
          <a:prstGeom prst="downArrow">
            <a:avLst>
              <a:gd name="adj1" fmla="val 50546"/>
              <a:gd name="adj2" fmla="val 578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99"/>
                </a:solidFill>
                <a:latin typeface="Times New Roman" pitchFamily="18" charset="0"/>
              </a:rPr>
              <a:t>как получатель социальных гарантий</a:t>
            </a:r>
            <a:endParaRPr lang="ru-RU" altLang="ru-RU" sz="1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8" name="AutoShape 22"/>
          <p:cNvSpPr>
            <a:spLocks noChangeArrowheads="1"/>
          </p:cNvSpPr>
          <p:nvPr/>
        </p:nvSpPr>
        <p:spPr bwMode="auto">
          <a:xfrm rot="-5400000">
            <a:off x="5422900" y="128588"/>
            <a:ext cx="1179513" cy="2306637"/>
          </a:xfrm>
          <a:prstGeom prst="wedgeRoundRectCallout">
            <a:avLst>
              <a:gd name="adj1" fmla="val 48787"/>
              <a:gd name="adj2" fmla="val 753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0099"/>
                </a:solidFill>
                <a:latin typeface="Times New Roman" pitchFamily="18" charset="0"/>
              </a:rPr>
              <a:t>Возможности влияния граждан на состав бюджета</a:t>
            </a:r>
            <a:endParaRPr lang="ru-RU" altLang="ru-RU" sz="16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9" name="AutoShape 23"/>
          <p:cNvSpPr>
            <a:spLocks noChangeArrowheads="1"/>
          </p:cNvSpPr>
          <p:nvPr/>
        </p:nvSpPr>
        <p:spPr bwMode="auto">
          <a:xfrm>
            <a:off x="4995863" y="2541588"/>
            <a:ext cx="3392487" cy="1506537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Публичные слушания по проекту бюджета города Боровичи на очередной финансовый год и плановый период 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0250" name="AutoShape 24"/>
          <p:cNvSpPr>
            <a:spLocks noChangeArrowheads="1"/>
          </p:cNvSpPr>
          <p:nvPr/>
        </p:nvSpPr>
        <p:spPr bwMode="auto">
          <a:xfrm>
            <a:off x="4995863" y="4179888"/>
            <a:ext cx="3392487" cy="1506537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Публичные слушания по проекту решения об исполнении 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бюджета города Боровичи</a:t>
            </a:r>
            <a:endParaRPr lang="ru-RU" alt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за истекший финансовый год</a:t>
            </a:r>
            <a:endParaRPr lang="ru-RU" altLang="ru-RU" sz="1600" b="1" dirty="0">
              <a:latin typeface="Times New Roman" pitchFamily="18" charset="0"/>
            </a:endParaRPr>
          </a:p>
        </p:txBody>
      </p:sp>
      <p:pic>
        <p:nvPicPr>
          <p:cNvPr id="10251" name="Picture 27" descr="0013-007-Podtverzhdenie-sootvetstvija-zanimaemoj-dolzhnos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489575"/>
            <a:ext cx="9493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9" descr="6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68863"/>
            <a:ext cx="6477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8"/>
          <p:cNvSpPr txBox="1">
            <a:spLocks noChangeArrowheads="1"/>
          </p:cNvSpPr>
          <p:nvPr/>
        </p:nvSpPr>
        <p:spPr bwMode="auto">
          <a:xfrm>
            <a:off x="2268538" y="188913"/>
            <a:ext cx="5868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chemeClr val="bg1"/>
                </a:solidFill>
                <a:latin typeface="Times New Roman" pitchFamily="18" charset="0"/>
              </a:rPr>
              <a:t>Гражданин, его участие в бюджетном процессе</a:t>
            </a:r>
            <a:endParaRPr lang="ru-RU" altLang="ru-RU" sz="20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254" name="Picture 12" descr="588px-%D0%9A%D0%BD%D0%B8%D0%B3%D0%B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42156" y="138112"/>
            <a:ext cx="7344816" cy="1008063"/>
          </a:xfrm>
        </p:spPr>
        <p:txBody>
          <a:bodyPr/>
          <a:lstStyle/>
          <a:p>
            <a:pPr algn="ctr" eaLnBrk="1" hangingPunct="1"/>
            <a:r>
              <a:rPr lang="ru-RU" altLang="ru-RU" sz="2400" b="1" i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города Боровичи составляется и утверждается на трёхлетний период и основывается на</a:t>
            </a:r>
            <a:r>
              <a:rPr lang="ru-RU" altLang="ru-RU" sz="2400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268" name="Picture 9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-38405" y="153471"/>
            <a:ext cx="941255" cy="10956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115616" y="1988840"/>
            <a:ext cx="7272808" cy="7200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Бюджетном послании Президента Российской Федерации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115616" y="3068960"/>
            <a:ext cx="7272808" cy="7200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социально-экономического развития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города Боровичи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15616" y="4149080"/>
            <a:ext cx="7272808" cy="7200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направлениях бюджетной и налоговой политики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124073" y="5229200"/>
            <a:ext cx="7272808" cy="7200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программах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" y="-1"/>
            <a:ext cx="9131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42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 descr="Крупная сетка"/>
          <p:cNvSpPr>
            <a:spLocks noChangeArrowheads="1"/>
          </p:cNvSpPr>
          <p:nvPr/>
        </p:nvSpPr>
        <p:spPr bwMode="auto">
          <a:xfrm>
            <a:off x="179388" y="3860800"/>
            <a:ext cx="4178300" cy="2305050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2291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76375" y="1125538"/>
            <a:ext cx="2051050" cy="22304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518150" y="1052513"/>
            <a:ext cx="1860550" cy="23034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5924550" y="3367088"/>
            <a:ext cx="941388" cy="2841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12294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2060575"/>
            <a:ext cx="1163637" cy="1296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7380288" y="3357563"/>
            <a:ext cx="1012825" cy="28416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12296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192088" y="1989138"/>
            <a:ext cx="1314450" cy="13668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441325" y="3357563"/>
            <a:ext cx="939800" cy="2841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1881188" y="3346450"/>
            <a:ext cx="1014412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0" y="333375"/>
            <a:ext cx="864235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600" b="1" i="1">
                <a:solidFill>
                  <a:schemeClr val="tx2"/>
                </a:solidFill>
              </a:rPr>
              <a:t>ДОХОДЫ – РАСХОДЫ = ДЕФИЦИТ (ПРОФИЦИТ</a:t>
            </a:r>
            <a:r>
              <a:rPr lang="ru-RU" altLang="ru-RU" sz="2600" b="1" i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179388" y="3860800"/>
            <a:ext cx="4032250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u="sng">
                <a:latin typeface="Times New Roman" pitchFamily="18" charset="0"/>
              </a:rPr>
              <a:t>ДЕФИЦИТ </a:t>
            </a:r>
            <a:endParaRPr lang="ru-RU" altLang="ru-RU" sz="1600" b="1" u="sng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(расходы больше доходов</a:t>
            </a:r>
            <a:r>
              <a:rPr lang="ru-RU" altLang="ru-RU" sz="1600" b="1" dirty="0">
                <a:latin typeface="Times New Roman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имеющиеся накопления, остатки, взять в долг</a:t>
            </a:r>
            <a:r>
              <a:rPr lang="ru-RU" altLang="ru-RU" dirty="0">
                <a:latin typeface="Times New Roman" pitchFamily="18" charset="0"/>
              </a:rPr>
              <a:t>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600" dirty="0">
              <a:latin typeface="Times New Roman" pitchFamily="18" charset="0"/>
            </a:endParaRPr>
          </a:p>
        </p:txBody>
      </p:sp>
      <p:sp>
        <p:nvSpPr>
          <p:cNvPr id="12301" name="AutoShape 15" descr="Крупная сетка"/>
          <p:cNvSpPr>
            <a:spLocks noChangeArrowheads="1"/>
          </p:cNvSpPr>
          <p:nvPr/>
        </p:nvSpPr>
        <p:spPr bwMode="auto">
          <a:xfrm>
            <a:off x="4643438" y="3789363"/>
            <a:ext cx="4278312" cy="2354262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4787900" y="3860800"/>
            <a:ext cx="4062413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u="sng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(доходы больше расходов</a:t>
            </a:r>
            <a:r>
              <a:rPr lang="ru-RU" altLang="ru-RU" sz="1600" b="1" dirty="0">
                <a:latin typeface="Times New Roman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</a:t>
            </a:r>
            <a:r>
              <a:rPr lang="ru-RU" altLang="ru-RU" dirty="0">
                <a:latin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3587</TotalTime>
  <Words>2133</Words>
  <Application>Microsoft Office PowerPoint</Application>
  <PresentationFormat>Экран (4:3)</PresentationFormat>
  <Paragraphs>531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Times New Roman</vt:lpstr>
      <vt:lpstr>Wingdings</vt:lpstr>
      <vt:lpstr>Скругленный</vt:lpstr>
      <vt:lpstr>Трава</vt:lpstr>
      <vt:lpstr>Бюджет для граждан</vt:lpstr>
      <vt:lpstr>Презентация PowerPoint</vt:lpstr>
      <vt:lpstr>Публичные слушания</vt:lpstr>
      <vt:lpstr>Презентация PowerPoint</vt:lpstr>
      <vt:lpstr>Презентация PowerPoint</vt:lpstr>
      <vt:lpstr>Презентация PowerPoint</vt:lpstr>
      <vt:lpstr>Проект бюджета города Боровичи составляется и утверждается на трёхлетний период и основывается на:</vt:lpstr>
      <vt:lpstr>Презентация PowerPoint</vt:lpstr>
      <vt:lpstr>Презентация PowerPoint</vt:lpstr>
      <vt:lpstr>Структура доходов бюджета  города Боровичи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AdmBor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Elena_S</dc:creator>
  <cp:lastModifiedBy>Ольга Николаевна Трифанова</cp:lastModifiedBy>
  <cp:revision>251</cp:revision>
  <cp:lastPrinted>2022-11-18T11:08:13Z</cp:lastPrinted>
  <dcterms:created xsi:type="dcterms:W3CDTF">2014-10-22T06:06:28Z</dcterms:created>
  <dcterms:modified xsi:type="dcterms:W3CDTF">2022-11-25T08:16:15Z</dcterms:modified>
</cp:coreProperties>
</file>