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62" r:id="rId5"/>
    <p:sldId id="259" r:id="rId6"/>
    <p:sldId id="270" r:id="rId7"/>
    <p:sldId id="266" r:id="rId8"/>
    <p:sldId id="260" r:id="rId9"/>
    <p:sldId id="268" r:id="rId10"/>
    <p:sldId id="263" r:id="rId11"/>
    <p:sldId id="269" r:id="rId12"/>
    <p:sldId id="271" r:id="rId13"/>
    <p:sldId id="273" r:id="rId14"/>
    <p:sldId id="282" r:id="rId15"/>
    <p:sldId id="281" r:id="rId16"/>
    <p:sldId id="280" r:id="rId17"/>
    <p:sldId id="275" r:id="rId18"/>
    <p:sldId id="278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FEF8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5" autoAdjust="0"/>
  </p:normalViewPr>
  <p:slideViewPr>
    <p:cSldViewPr>
      <p:cViewPr varScale="1">
        <p:scale>
          <a:sx n="57" d="100"/>
          <a:sy n="57" d="100"/>
        </p:scale>
        <p:origin x="-140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8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669A4-C0F0-4FFA-B1CD-6DB7D6F6C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3EFB-584F-4E43-A90C-D43EDE8C5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F57CA-8BFB-4AD4-81AC-E2D76B4E4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6FD46-A0BC-4FCC-A32D-05CD2BB50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9402-9665-4625-8CE3-F62AB611F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99B8-8C7A-4C27-AEA2-C0F16B3F1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90EA1-B37E-43B8-BF5B-06503EFC5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4564-E9AB-4E1B-B20B-C0B63B230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2C20-E75B-480F-9E15-3ED6BFD4D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CA52-28CB-4B90-9099-7DCB75A43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32DB-9DA5-40C9-B10F-627B3F62C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9F88-7E92-4CA1-867B-5EAFBCC1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97CB0-12B1-475A-9A27-AAB7E8605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945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291389D2-D27A-4DE2-8C89-726463689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7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admin.ru/social-no-ekonomicheskoe-razviti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>
                <a:latin typeface="Arial" charset="0"/>
              </a:rPr>
              <a:t>Бюджет для граждан</a:t>
            </a:r>
          </a:p>
        </p:txBody>
      </p:sp>
      <p:sp>
        <p:nvSpPr>
          <p:cNvPr id="2054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i="1"/>
              <a:t>К бюджету Боровичского муниципального района на 2015 и на плановый период 2016 и 2017 годов</a:t>
            </a:r>
          </a:p>
        </p:txBody>
      </p:sp>
      <p:pic>
        <p:nvPicPr>
          <p:cNvPr id="15363" name="Picture 8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3455988" y="3716338"/>
            <a:ext cx="25384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53"/>
          <p:cNvGrpSpPr>
            <a:grpSpLocks/>
          </p:cNvGrpSpPr>
          <p:nvPr/>
        </p:nvGrpSpPr>
        <p:grpSpPr bwMode="auto">
          <a:xfrm>
            <a:off x="250825" y="1125538"/>
            <a:ext cx="8567738" cy="5924550"/>
            <a:chOff x="158" y="709"/>
            <a:chExt cx="5397" cy="3732"/>
          </a:xfrm>
        </p:grpSpPr>
        <p:sp>
          <p:nvSpPr>
            <p:cNvPr id="24582" name="AutoShape 17"/>
            <p:cNvSpPr>
              <a:spLocks noChangeArrowheads="1"/>
            </p:cNvSpPr>
            <p:nvPr/>
          </p:nvSpPr>
          <p:spPr bwMode="auto">
            <a:xfrm>
              <a:off x="280" y="2160"/>
              <a:ext cx="5032" cy="757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3" name="Group 49"/>
            <p:cNvGrpSpPr>
              <a:grpSpLocks/>
            </p:cNvGrpSpPr>
            <p:nvPr/>
          </p:nvGrpSpPr>
          <p:grpSpPr bwMode="auto">
            <a:xfrm>
              <a:off x="245" y="2251"/>
              <a:ext cx="5067" cy="1848"/>
              <a:chOff x="245" y="2251"/>
              <a:chExt cx="5067" cy="1848"/>
            </a:xfrm>
          </p:grpSpPr>
          <p:sp>
            <p:nvSpPr>
              <p:cNvPr id="24594" name="AutoShape 8"/>
              <p:cNvSpPr>
                <a:spLocks noChangeArrowheads="1"/>
              </p:cNvSpPr>
              <p:nvPr/>
            </p:nvSpPr>
            <p:spPr bwMode="auto">
              <a:xfrm>
                <a:off x="245" y="3232"/>
                <a:ext cx="5067" cy="795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5" name="Text Box 9"/>
              <p:cNvSpPr txBox="1">
                <a:spLocks noChangeArrowheads="1"/>
              </p:cNvSpPr>
              <p:nvPr/>
            </p:nvSpPr>
            <p:spPr bwMode="auto">
              <a:xfrm>
                <a:off x="625" y="3304"/>
                <a:ext cx="1457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400">
                    <a:latin typeface="Times New Roman" pitchFamily="18" charset="0"/>
                  </a:rPr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24596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2082" y="3232"/>
                <a:ext cx="1393" cy="867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500" b="1">
                    <a:latin typeface="Times New Roman" pitchFamily="18" charset="0"/>
                  </a:rPr>
                  <a:t>Субсидии</a:t>
                </a:r>
              </a:p>
              <a:p>
                <a:pPr algn="ctr"/>
                <a:r>
                  <a:rPr lang="ru-RU" sz="1500" b="1">
                    <a:latin typeface="Times New Roman" pitchFamily="18" charset="0"/>
                  </a:rPr>
                  <a:t>(от латинского «</a:t>
                </a:r>
                <a:r>
                  <a:rPr lang="en-US" sz="1500" b="1">
                    <a:latin typeface="Times New Roman" pitchFamily="18" charset="0"/>
                  </a:rPr>
                  <a:t>Subsidium</a:t>
                </a:r>
                <a:r>
                  <a:rPr lang="ru-RU" sz="1500" b="1">
                    <a:latin typeface="Times New Roman" pitchFamily="18" charset="0"/>
                  </a:rPr>
                  <a:t>»-поддержка)</a:t>
                </a:r>
                <a:endParaRPr lang="ru-RU" sz="1500">
                  <a:latin typeface="Times New Roman" pitchFamily="18" charset="0"/>
                </a:endParaRPr>
              </a:p>
            </p:txBody>
          </p:sp>
          <p:sp>
            <p:nvSpPr>
              <p:cNvPr id="24597" name="Text Box 10"/>
              <p:cNvSpPr txBox="1">
                <a:spLocks noChangeArrowheads="1"/>
              </p:cNvSpPr>
              <p:nvPr/>
            </p:nvSpPr>
            <p:spPr bwMode="auto">
              <a:xfrm>
                <a:off x="3515" y="2251"/>
                <a:ext cx="1520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pPr algn="ctr"/>
                <a:r>
                  <a:rPr lang="ru-RU" sz="1400">
                    <a:latin typeface="Times New Roman" pitchFamily="18" charset="0"/>
                  </a:rPr>
                  <a:t>Вы финансируете получение дополнительного образования</a:t>
                </a:r>
              </a:p>
              <a:p>
                <a:pPr algn="ctr"/>
                <a:r>
                  <a:rPr lang="ru-RU" sz="1400">
                    <a:latin typeface="Times New Roman" pitchFamily="18" charset="0"/>
                  </a:rPr>
                  <a:t>своего ребёнка</a:t>
                </a:r>
              </a:p>
            </p:txBody>
          </p:sp>
        </p:grpSp>
        <p:sp>
          <p:nvSpPr>
            <p:cNvPr id="24584" name="AutoShape 6"/>
            <p:cNvSpPr>
              <a:spLocks noChangeAspect="1" noChangeArrowheads="1"/>
            </p:cNvSpPr>
            <p:nvPr/>
          </p:nvSpPr>
          <p:spPr bwMode="auto">
            <a:xfrm>
              <a:off x="158" y="709"/>
              <a:ext cx="5397" cy="3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400">
                <a:latin typeface="Times New Roman" pitchFamily="18" charset="0"/>
              </a:endParaRPr>
            </a:p>
          </p:txBody>
        </p:sp>
        <p:grpSp>
          <p:nvGrpSpPr>
            <p:cNvPr id="24585" name="Group 47"/>
            <p:cNvGrpSpPr>
              <a:grpSpLocks/>
            </p:cNvGrpSpPr>
            <p:nvPr/>
          </p:nvGrpSpPr>
          <p:grpSpPr bwMode="auto">
            <a:xfrm>
              <a:off x="249" y="1117"/>
              <a:ext cx="5067" cy="825"/>
              <a:chOff x="249" y="1117"/>
              <a:chExt cx="5067" cy="825"/>
            </a:xfrm>
          </p:grpSpPr>
          <p:sp>
            <p:nvSpPr>
              <p:cNvPr id="24590" name="AutoShape 13"/>
              <p:cNvSpPr>
                <a:spLocks noChangeArrowheads="1"/>
              </p:cNvSpPr>
              <p:nvPr/>
            </p:nvSpPr>
            <p:spPr bwMode="auto">
              <a:xfrm>
                <a:off x="249" y="1117"/>
                <a:ext cx="5067" cy="756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1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2086" y="1117"/>
                <a:ext cx="1326" cy="825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>
                    <a:latin typeface="Times New Roman" pitchFamily="18" charset="0"/>
                  </a:rPr>
                  <a:t>Дотации</a:t>
                </a:r>
              </a:p>
              <a:p>
                <a:pPr algn="ctr"/>
                <a:r>
                  <a:rPr lang="ru-RU" sz="1400" b="1">
                    <a:latin typeface="Times New Roman" pitchFamily="18" charset="0"/>
                  </a:rPr>
                  <a:t> (от латинского «</a:t>
                </a:r>
                <a:r>
                  <a:rPr lang="en-US" sz="1400" b="1">
                    <a:latin typeface="Times New Roman" pitchFamily="18" charset="0"/>
                  </a:rPr>
                  <a:t>Dotatio</a:t>
                </a:r>
                <a:r>
                  <a:rPr lang="ru-RU" sz="1400" b="1">
                    <a:latin typeface="Times New Roman" pitchFamily="18" charset="0"/>
                  </a:rPr>
                  <a:t>»-дар, пожертвование)</a:t>
                </a:r>
              </a:p>
              <a:p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92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54" y="1117"/>
                <a:ext cx="1568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300">
                    <a:latin typeface="Times New Roman" pitchFamily="18" charset="0"/>
                  </a:rPr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24593" name="Text Box 16"/>
              <p:cNvSpPr txBox="1">
                <a:spLocks noChangeArrowheads="1"/>
              </p:cNvSpPr>
              <p:nvPr/>
            </p:nvSpPr>
            <p:spPr bwMode="auto">
              <a:xfrm>
                <a:off x="3424" y="1253"/>
                <a:ext cx="1448" cy="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>
                    <a:latin typeface="Times New Roman" pitchFamily="18" charset="0"/>
                  </a:rPr>
                  <a:t>Вы даете своему ребенку деньги на «карманные расходы»</a:t>
                </a:r>
              </a:p>
            </p:txBody>
          </p:sp>
        </p:grpSp>
        <p:grpSp>
          <p:nvGrpSpPr>
            <p:cNvPr id="24586" name="Group 48"/>
            <p:cNvGrpSpPr>
              <a:grpSpLocks/>
            </p:cNvGrpSpPr>
            <p:nvPr/>
          </p:nvGrpSpPr>
          <p:grpSpPr bwMode="auto">
            <a:xfrm>
              <a:off x="451" y="2182"/>
              <a:ext cx="4602" cy="1776"/>
              <a:chOff x="451" y="2182"/>
              <a:chExt cx="4602" cy="1776"/>
            </a:xfrm>
          </p:grpSpPr>
          <p:sp>
            <p:nvSpPr>
              <p:cNvPr id="24587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2080" y="2182"/>
                <a:ext cx="1327" cy="826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 b="1">
                    <a:latin typeface="Times New Roman" pitchFamily="18" charset="0"/>
                  </a:rPr>
                  <a:t>Субвенции </a:t>
                </a:r>
              </a:p>
              <a:p>
                <a:pPr algn="ctr"/>
                <a:r>
                  <a:rPr lang="ru-RU" sz="1400" b="1">
                    <a:latin typeface="Times New Roman" pitchFamily="18" charset="0"/>
                  </a:rPr>
                  <a:t>(от латинского «</a:t>
                </a:r>
                <a:r>
                  <a:rPr lang="en-US" sz="1400" b="1">
                    <a:latin typeface="Times New Roman" pitchFamily="18" charset="0"/>
                  </a:rPr>
                  <a:t>Subvenire</a:t>
                </a:r>
                <a:r>
                  <a:rPr lang="ru-RU" sz="1400" b="1">
                    <a:latin typeface="Times New Roman" pitchFamily="18" charset="0"/>
                  </a:rPr>
                  <a:t>»-приходить на помощь)</a:t>
                </a:r>
                <a:endParaRPr lang="ru-RU" sz="1400">
                  <a:latin typeface="Times New Roman" pitchFamily="18" charset="0"/>
                </a:endParaRPr>
              </a:p>
            </p:txBody>
          </p:sp>
          <p:sp>
            <p:nvSpPr>
              <p:cNvPr id="2458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451" y="2251"/>
                <a:ext cx="1629" cy="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400">
                    <a:latin typeface="Times New Roman" pitchFamily="18" charset="0"/>
                  </a:rPr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24589" name="Text Box 21"/>
              <p:cNvSpPr txBox="1">
                <a:spLocks noChangeArrowheads="1"/>
              </p:cNvSpPr>
              <p:nvPr/>
            </p:nvSpPr>
            <p:spPr bwMode="auto">
              <a:xfrm>
                <a:off x="3606" y="3339"/>
                <a:ext cx="1447" cy="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latin typeface="Times New Roman" pitchFamily="18" charset="0"/>
                  </a:rPr>
                  <a:t>Вы «добавляете» средства, чтобы ваш ребенок купил себе новый телефон, если остальные он накопил сам</a:t>
                </a:r>
              </a:p>
            </p:txBody>
          </p:sp>
        </p:grpSp>
      </p:grpSp>
      <p:pic>
        <p:nvPicPr>
          <p:cNvPr id="24578" name="Picture 29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AutoShape 6"/>
          <p:cNvGrpSpPr>
            <a:grpSpLocks/>
          </p:cNvGrpSpPr>
          <p:nvPr/>
        </p:nvGrpSpPr>
        <p:grpSpPr bwMode="auto">
          <a:xfrm>
            <a:off x="1763713" y="260350"/>
            <a:ext cx="5976937" cy="720725"/>
            <a:chOff x="1233" y="465"/>
            <a:chExt cx="3291" cy="1324"/>
          </a:xfrm>
        </p:grpSpPr>
        <p:pic>
          <p:nvPicPr>
            <p:cNvPr id="24580" name="AutoShape 6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 Box 56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ChangeArrowheads="1"/>
          </p:cNvSpPr>
          <p:nvPr/>
        </p:nvSpPr>
        <p:spPr bwMode="auto">
          <a:xfrm>
            <a:off x="1979613" y="260350"/>
            <a:ext cx="5929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25602" name="Text Box 23"/>
          <p:cNvSpPr txBox="1">
            <a:spLocks noChangeArrowheads="1"/>
          </p:cNvSpPr>
          <p:nvPr/>
        </p:nvSpPr>
        <p:spPr bwMode="auto">
          <a:xfrm>
            <a:off x="323850" y="858838"/>
            <a:ext cx="529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400">
              <a:latin typeface="Times New Roman" pitchFamily="18" charset="0"/>
            </a:endParaRPr>
          </a:p>
        </p:txBody>
      </p:sp>
      <p:sp>
        <p:nvSpPr>
          <p:cNvPr id="25603" name="Text Box 24"/>
          <p:cNvSpPr txBox="1">
            <a:spLocks noChangeArrowheads="1"/>
          </p:cNvSpPr>
          <p:nvPr/>
        </p:nvSpPr>
        <p:spPr bwMode="auto">
          <a:xfrm>
            <a:off x="1403350" y="765175"/>
            <a:ext cx="73453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indent="361950" algn="just"/>
            <a:r>
              <a:rPr lang="ru-RU" sz="1600" b="1">
                <a:latin typeface="Times New Roman" pitchFamily="18" charset="0"/>
              </a:rPr>
              <a:t>Расходы бюджета сформированы и утверждены:</a:t>
            </a:r>
          </a:p>
          <a:p>
            <a:pPr indent="361950" algn="just">
              <a:buFontTx/>
              <a:buChar char="•"/>
            </a:pPr>
            <a:r>
              <a:rPr lang="ru-RU" sz="1600" b="1">
                <a:latin typeface="Times New Roman" pitchFamily="18" charset="0"/>
              </a:rPr>
              <a:t> по муниципальным программам и непрограммным направлениям деятельности;</a:t>
            </a:r>
          </a:p>
          <a:p>
            <a:pPr indent="361950" algn="just">
              <a:buFontTx/>
              <a:buChar char="•"/>
            </a:pPr>
            <a:r>
              <a:rPr lang="ru-RU" sz="1600" b="1">
                <a:latin typeface="Times New Roman" pitchFamily="18" charset="0"/>
              </a:rPr>
              <a:t> по ведомственной структуре.</a:t>
            </a:r>
            <a:r>
              <a:rPr lang="ru-RU" sz="1400" b="1">
                <a:latin typeface="Times New Roman" pitchFamily="18" charset="0"/>
              </a:rPr>
              <a:t> </a:t>
            </a:r>
          </a:p>
        </p:txBody>
      </p:sp>
      <p:sp>
        <p:nvSpPr>
          <p:cNvPr id="25604" name="AutoShape 26"/>
          <p:cNvSpPr>
            <a:spLocks noChangeArrowheads="1"/>
          </p:cNvSpPr>
          <p:nvPr/>
        </p:nvSpPr>
        <p:spPr bwMode="auto">
          <a:xfrm>
            <a:off x="393700" y="3119438"/>
            <a:ext cx="8459788" cy="3333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25605" name="AutoShape 31"/>
          <p:cNvSpPr>
            <a:spLocks noChangeArrowheads="1"/>
          </p:cNvSpPr>
          <p:nvPr/>
        </p:nvSpPr>
        <p:spPr bwMode="auto">
          <a:xfrm>
            <a:off x="5795963" y="4797425"/>
            <a:ext cx="1066800" cy="8715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</a:rPr>
              <a:t>11</a:t>
            </a:r>
          </a:p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</a:rPr>
              <a:t> «Физическая</a:t>
            </a:r>
          </a:p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</a:rPr>
              <a:t>культура и</a:t>
            </a:r>
          </a:p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</a:rPr>
              <a:t>спорт»</a:t>
            </a:r>
          </a:p>
        </p:txBody>
      </p:sp>
      <p:sp>
        <p:nvSpPr>
          <p:cNvPr id="25606" name="AutoShape 32"/>
          <p:cNvSpPr>
            <a:spLocks noChangeArrowheads="1"/>
          </p:cNvSpPr>
          <p:nvPr/>
        </p:nvSpPr>
        <p:spPr bwMode="auto">
          <a:xfrm>
            <a:off x="4716463" y="4868863"/>
            <a:ext cx="1008062" cy="708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10 </a:t>
            </a:r>
          </a:p>
          <a:p>
            <a:pPr algn="ctr"/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«Социальная</a:t>
            </a:r>
          </a:p>
          <a:p>
            <a:pPr algn="ctr"/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политика»</a:t>
            </a:r>
          </a:p>
        </p:txBody>
      </p:sp>
      <p:sp>
        <p:nvSpPr>
          <p:cNvPr id="25607" name="AutoShape 38"/>
          <p:cNvSpPr>
            <a:spLocks noChangeArrowheads="1"/>
          </p:cNvSpPr>
          <p:nvPr/>
        </p:nvSpPr>
        <p:spPr bwMode="auto">
          <a:xfrm>
            <a:off x="5689600" y="5862638"/>
            <a:ext cx="3163888" cy="9382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25608" name="Group 43"/>
          <p:cNvGrpSpPr>
            <a:grpSpLocks/>
          </p:cNvGrpSpPr>
          <p:nvPr/>
        </p:nvGrpSpPr>
        <p:grpSpPr bwMode="auto">
          <a:xfrm>
            <a:off x="179388" y="3644900"/>
            <a:ext cx="1098550" cy="792163"/>
            <a:chOff x="113" y="2205"/>
            <a:chExt cx="829" cy="817"/>
          </a:xfrm>
        </p:grpSpPr>
        <p:sp>
          <p:nvSpPr>
            <p:cNvPr id="25661" name="AutoShape 27"/>
            <p:cNvSpPr>
              <a:spLocks noChangeArrowheads="1"/>
            </p:cNvSpPr>
            <p:nvPr/>
          </p:nvSpPr>
          <p:spPr bwMode="auto">
            <a:xfrm>
              <a:off x="113" y="2205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5662" name="Text Box 42"/>
            <p:cNvSpPr txBox="1">
              <a:spLocks noChangeArrowheads="1"/>
            </p:cNvSpPr>
            <p:nvPr/>
          </p:nvSpPr>
          <p:spPr bwMode="auto">
            <a:xfrm>
              <a:off x="113" y="2251"/>
              <a:ext cx="829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01 </a:t>
              </a:r>
            </a:p>
            <a:p>
              <a:pPr algn="ctr"/>
              <a:r>
                <a:rPr lang="ru-RU" sz="1000" b="1">
                  <a:solidFill>
                    <a:srgbClr val="000099"/>
                  </a:solidFill>
                  <a:latin typeface="Times New Roman" pitchFamily="18" charset="0"/>
                </a:rPr>
                <a:t>«Общегосу-                                                            дарственные вопросы»</a:t>
              </a:r>
            </a:p>
          </p:txBody>
        </p:sp>
      </p:grpSp>
      <p:grpSp>
        <p:nvGrpSpPr>
          <p:cNvPr id="25609" name="Group 44"/>
          <p:cNvGrpSpPr>
            <a:grpSpLocks/>
          </p:cNvGrpSpPr>
          <p:nvPr/>
        </p:nvGrpSpPr>
        <p:grpSpPr bwMode="auto">
          <a:xfrm>
            <a:off x="1476375" y="3644900"/>
            <a:ext cx="1092200" cy="992188"/>
            <a:chOff x="113" y="2205"/>
            <a:chExt cx="829" cy="1023"/>
          </a:xfrm>
        </p:grpSpPr>
        <p:sp>
          <p:nvSpPr>
            <p:cNvPr id="25659" name="AutoShape 45"/>
            <p:cNvSpPr>
              <a:spLocks noChangeArrowheads="1"/>
            </p:cNvSpPr>
            <p:nvPr/>
          </p:nvSpPr>
          <p:spPr bwMode="auto">
            <a:xfrm>
              <a:off x="113" y="2205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5660" name="Text Box 46"/>
            <p:cNvSpPr txBox="1">
              <a:spLocks noChangeArrowheads="1"/>
            </p:cNvSpPr>
            <p:nvPr/>
          </p:nvSpPr>
          <p:spPr bwMode="auto">
            <a:xfrm>
              <a:off x="113" y="2251"/>
              <a:ext cx="829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02 </a:t>
              </a:r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«Националь-ная</a:t>
              </a:r>
            </a:p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оборона»</a:t>
              </a:r>
            </a:p>
            <a:p>
              <a:pPr algn="ctr"/>
              <a:endParaRPr lang="ru-RU" sz="11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610" name="Group 47"/>
          <p:cNvGrpSpPr>
            <a:grpSpLocks/>
          </p:cNvGrpSpPr>
          <p:nvPr/>
        </p:nvGrpSpPr>
        <p:grpSpPr bwMode="auto">
          <a:xfrm flipH="1">
            <a:off x="2700338" y="3644900"/>
            <a:ext cx="1333500" cy="1179513"/>
            <a:chOff x="113" y="2205"/>
            <a:chExt cx="830" cy="848"/>
          </a:xfrm>
        </p:grpSpPr>
        <p:sp>
          <p:nvSpPr>
            <p:cNvPr id="25657" name="AutoShape 48"/>
            <p:cNvSpPr>
              <a:spLocks noChangeArrowheads="1"/>
            </p:cNvSpPr>
            <p:nvPr/>
          </p:nvSpPr>
          <p:spPr bwMode="auto">
            <a:xfrm>
              <a:off x="113" y="2205"/>
              <a:ext cx="817" cy="817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 b="1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25658" name="Text Box 49"/>
            <p:cNvSpPr txBox="1">
              <a:spLocks noChangeArrowheads="1"/>
            </p:cNvSpPr>
            <p:nvPr/>
          </p:nvSpPr>
          <p:spPr bwMode="auto">
            <a:xfrm>
              <a:off x="114" y="2251"/>
              <a:ext cx="829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03</a:t>
              </a:r>
            </a:p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«Национальная</a:t>
              </a:r>
            </a:p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безопасность и</a:t>
              </a:r>
            </a:p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правоохрани-тельная</a:t>
              </a:r>
            </a:p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деятельность</a:t>
              </a:r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»</a:t>
              </a:r>
            </a:p>
          </p:txBody>
        </p:sp>
      </p:grpSp>
      <p:grpSp>
        <p:nvGrpSpPr>
          <p:cNvPr id="25611" name="Group 61"/>
          <p:cNvGrpSpPr>
            <a:grpSpLocks/>
          </p:cNvGrpSpPr>
          <p:nvPr/>
        </p:nvGrpSpPr>
        <p:grpSpPr bwMode="auto">
          <a:xfrm>
            <a:off x="4211638" y="3644900"/>
            <a:ext cx="1081087" cy="1062038"/>
            <a:chOff x="3334" y="2205"/>
            <a:chExt cx="998" cy="967"/>
          </a:xfrm>
        </p:grpSpPr>
        <p:grpSp>
          <p:nvGrpSpPr>
            <p:cNvPr id="25653" name="Group 50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25655" name="AutoShape 51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6" name="Text Box 5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654" name="Text Box 56"/>
            <p:cNvSpPr txBox="1">
              <a:spLocks noChangeArrowheads="1"/>
            </p:cNvSpPr>
            <p:nvPr/>
          </p:nvSpPr>
          <p:spPr bwMode="auto">
            <a:xfrm>
              <a:off x="3334" y="2296"/>
              <a:ext cx="998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04 </a:t>
              </a:r>
            </a:p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«Нацио-</a:t>
              </a:r>
            </a:p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нальная</a:t>
              </a:r>
            </a:p>
            <a:p>
              <a:pPr algn="ctr"/>
              <a:r>
                <a:rPr lang="ru-RU" sz="1100" b="1">
                  <a:solidFill>
                    <a:srgbClr val="000099"/>
                  </a:solidFill>
                  <a:latin typeface="Times New Roman" pitchFamily="18" charset="0"/>
                </a:rPr>
                <a:t>экономика»</a:t>
              </a:r>
            </a:p>
            <a:p>
              <a:pPr algn="ctr"/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25612" name="Group 62"/>
          <p:cNvGrpSpPr>
            <a:grpSpLocks/>
          </p:cNvGrpSpPr>
          <p:nvPr/>
        </p:nvGrpSpPr>
        <p:grpSpPr bwMode="auto">
          <a:xfrm>
            <a:off x="5435600" y="3644900"/>
            <a:ext cx="1263650" cy="1106488"/>
            <a:chOff x="3334" y="2205"/>
            <a:chExt cx="998" cy="1001"/>
          </a:xfrm>
        </p:grpSpPr>
        <p:grpSp>
          <p:nvGrpSpPr>
            <p:cNvPr id="25649" name="Group 63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25651" name="AutoShape 64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2" name="Text Box 6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650" name="Text Box 66"/>
            <p:cNvSpPr txBox="1">
              <a:spLocks noChangeArrowheads="1"/>
            </p:cNvSpPr>
            <p:nvPr/>
          </p:nvSpPr>
          <p:spPr bwMode="auto">
            <a:xfrm>
              <a:off x="3334" y="2297"/>
              <a:ext cx="998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05 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«Жилищно-коммунальное хозяйство»</a:t>
              </a:r>
            </a:p>
            <a:p>
              <a:pPr algn="ctr"/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25613" name="Group 67"/>
          <p:cNvGrpSpPr>
            <a:grpSpLocks/>
          </p:cNvGrpSpPr>
          <p:nvPr/>
        </p:nvGrpSpPr>
        <p:grpSpPr bwMode="auto">
          <a:xfrm>
            <a:off x="6804025" y="3644900"/>
            <a:ext cx="1152525" cy="1104900"/>
            <a:chOff x="3334" y="2205"/>
            <a:chExt cx="998" cy="1025"/>
          </a:xfrm>
        </p:grpSpPr>
        <p:grpSp>
          <p:nvGrpSpPr>
            <p:cNvPr id="25645" name="Group 68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25647" name="AutoShape 69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8" name="Text Box 70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829" cy="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646" name="Text Box 71"/>
            <p:cNvSpPr txBox="1">
              <a:spLocks noChangeArrowheads="1"/>
            </p:cNvSpPr>
            <p:nvPr/>
          </p:nvSpPr>
          <p:spPr bwMode="auto">
            <a:xfrm>
              <a:off x="3334" y="2298"/>
              <a:ext cx="998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06 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«Охрана 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окружающей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среды»</a:t>
              </a:r>
            </a:p>
            <a:p>
              <a:pPr algn="ctr"/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25614" name="Group 77"/>
          <p:cNvGrpSpPr>
            <a:grpSpLocks/>
          </p:cNvGrpSpPr>
          <p:nvPr/>
        </p:nvGrpSpPr>
        <p:grpSpPr bwMode="auto">
          <a:xfrm>
            <a:off x="1835150" y="4868863"/>
            <a:ext cx="1531938" cy="720725"/>
            <a:chOff x="3334" y="2205"/>
            <a:chExt cx="998" cy="817"/>
          </a:xfrm>
        </p:grpSpPr>
        <p:grpSp>
          <p:nvGrpSpPr>
            <p:cNvPr id="25641" name="Group 78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25643" name="AutoShape 79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4" name="Text Box 80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642" name="Text Box 81"/>
            <p:cNvSpPr txBox="1">
              <a:spLocks noChangeArrowheads="1"/>
            </p:cNvSpPr>
            <p:nvPr/>
          </p:nvSpPr>
          <p:spPr bwMode="auto">
            <a:xfrm>
              <a:off x="3334" y="2295"/>
              <a:ext cx="998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08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 «Культура,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кинематография»</a:t>
              </a:r>
            </a:p>
          </p:txBody>
        </p:sp>
      </p:grpSp>
      <p:grpSp>
        <p:nvGrpSpPr>
          <p:cNvPr id="25615" name="Group 82"/>
          <p:cNvGrpSpPr>
            <a:grpSpLocks/>
          </p:cNvGrpSpPr>
          <p:nvPr/>
        </p:nvGrpSpPr>
        <p:grpSpPr bwMode="auto">
          <a:xfrm>
            <a:off x="3348038" y="4868863"/>
            <a:ext cx="1296987" cy="719137"/>
            <a:chOff x="3334" y="2205"/>
            <a:chExt cx="998" cy="817"/>
          </a:xfrm>
        </p:grpSpPr>
        <p:grpSp>
          <p:nvGrpSpPr>
            <p:cNvPr id="25637" name="Group 83"/>
            <p:cNvGrpSpPr>
              <a:grpSpLocks/>
            </p:cNvGrpSpPr>
            <p:nvPr/>
          </p:nvGrpSpPr>
          <p:grpSpPr bwMode="auto">
            <a:xfrm>
              <a:off x="3379" y="2205"/>
              <a:ext cx="907" cy="817"/>
              <a:chOff x="113" y="2205"/>
              <a:chExt cx="829" cy="817"/>
            </a:xfrm>
          </p:grpSpPr>
          <p:sp>
            <p:nvSpPr>
              <p:cNvPr id="25639" name="AutoShape 84"/>
              <p:cNvSpPr>
                <a:spLocks noChangeArrowheads="1"/>
              </p:cNvSpPr>
              <p:nvPr/>
            </p:nvSpPr>
            <p:spPr bwMode="auto">
              <a:xfrm>
                <a:off x="113" y="2205"/>
                <a:ext cx="817" cy="817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0" name="Text Box 85"/>
              <p:cNvSpPr txBox="1">
                <a:spLocks noChangeArrowheads="1"/>
              </p:cNvSpPr>
              <p:nvPr/>
            </p:nvSpPr>
            <p:spPr bwMode="auto">
              <a:xfrm>
                <a:off x="113" y="2252"/>
                <a:ext cx="829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638" name="Text Box 86"/>
            <p:cNvSpPr txBox="1">
              <a:spLocks noChangeArrowheads="1"/>
            </p:cNvSpPr>
            <p:nvPr/>
          </p:nvSpPr>
          <p:spPr bwMode="auto">
            <a:xfrm>
              <a:off x="3334" y="2295"/>
              <a:ext cx="998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09 </a:t>
              </a:r>
            </a:p>
            <a:p>
              <a:pPr algn="ctr"/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«Здраво-охранение»</a:t>
              </a:r>
            </a:p>
          </p:txBody>
        </p:sp>
      </p:grpSp>
      <p:sp>
        <p:nvSpPr>
          <p:cNvPr id="25616" name="Text Box 87"/>
          <p:cNvSpPr txBox="1">
            <a:spLocks noChangeArrowheads="1"/>
          </p:cNvSpPr>
          <p:nvPr/>
        </p:nvSpPr>
        <p:spPr bwMode="auto">
          <a:xfrm>
            <a:off x="5721350" y="5927725"/>
            <a:ext cx="299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00099"/>
                </a:solidFill>
                <a:latin typeface="Times New Roman" pitchFamily="18" charset="0"/>
              </a:rPr>
              <a:t>14 «Межбюджетные трансферты общего характера бюджетам субъектов Российской Федерации и муниципальных образований»</a:t>
            </a:r>
          </a:p>
        </p:txBody>
      </p:sp>
      <p:sp>
        <p:nvSpPr>
          <p:cNvPr id="25617" name="Line 88"/>
          <p:cNvSpPr>
            <a:spLocks noChangeShapeType="1"/>
          </p:cNvSpPr>
          <p:nvPr/>
        </p:nvSpPr>
        <p:spPr bwMode="auto">
          <a:xfrm flipV="1">
            <a:off x="684213" y="342900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90"/>
          <p:cNvSpPr>
            <a:spLocks noChangeShapeType="1"/>
          </p:cNvSpPr>
          <p:nvPr/>
        </p:nvSpPr>
        <p:spPr bwMode="auto">
          <a:xfrm flipV="1">
            <a:off x="1979613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Line 91"/>
          <p:cNvSpPr>
            <a:spLocks noChangeShapeType="1"/>
          </p:cNvSpPr>
          <p:nvPr/>
        </p:nvSpPr>
        <p:spPr bwMode="auto">
          <a:xfrm flipH="1" flipV="1">
            <a:off x="2601913" y="3430588"/>
            <a:ext cx="22225" cy="141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0" name="Line 92"/>
          <p:cNvSpPr>
            <a:spLocks noChangeShapeType="1"/>
          </p:cNvSpPr>
          <p:nvPr/>
        </p:nvSpPr>
        <p:spPr bwMode="auto">
          <a:xfrm flipV="1">
            <a:off x="3276600" y="342900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1" name="Line 93"/>
          <p:cNvSpPr>
            <a:spLocks noChangeShapeType="1"/>
          </p:cNvSpPr>
          <p:nvPr/>
        </p:nvSpPr>
        <p:spPr bwMode="auto">
          <a:xfrm flipV="1">
            <a:off x="4140200" y="34290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Line 94"/>
          <p:cNvSpPr>
            <a:spLocks noChangeShapeType="1"/>
          </p:cNvSpPr>
          <p:nvPr/>
        </p:nvSpPr>
        <p:spPr bwMode="auto">
          <a:xfrm flipV="1">
            <a:off x="4787900" y="342900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3" name="Line 95"/>
          <p:cNvSpPr>
            <a:spLocks noChangeShapeType="1"/>
          </p:cNvSpPr>
          <p:nvPr/>
        </p:nvSpPr>
        <p:spPr bwMode="auto">
          <a:xfrm flipV="1">
            <a:off x="5364163" y="3429000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4" name="Line 96"/>
          <p:cNvSpPr>
            <a:spLocks noChangeShapeType="1"/>
          </p:cNvSpPr>
          <p:nvPr/>
        </p:nvSpPr>
        <p:spPr bwMode="auto">
          <a:xfrm flipV="1">
            <a:off x="6011863" y="342900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5" name="Line 97"/>
          <p:cNvSpPr>
            <a:spLocks noChangeShapeType="1"/>
          </p:cNvSpPr>
          <p:nvPr/>
        </p:nvSpPr>
        <p:spPr bwMode="auto">
          <a:xfrm flipV="1">
            <a:off x="7308850" y="342900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6" name="Line 98"/>
          <p:cNvSpPr>
            <a:spLocks noChangeShapeType="1"/>
          </p:cNvSpPr>
          <p:nvPr/>
        </p:nvSpPr>
        <p:spPr bwMode="auto">
          <a:xfrm flipV="1">
            <a:off x="6732588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27" name="Line 99"/>
          <p:cNvSpPr>
            <a:spLocks noChangeShapeType="1"/>
          </p:cNvSpPr>
          <p:nvPr/>
        </p:nvSpPr>
        <p:spPr bwMode="auto">
          <a:xfrm flipV="1">
            <a:off x="8085138" y="3429000"/>
            <a:ext cx="0" cy="241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28" name="Picture 190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9" name="AutoShape 31"/>
          <p:cNvSpPr>
            <a:spLocks noChangeArrowheads="1"/>
          </p:cNvSpPr>
          <p:nvPr/>
        </p:nvSpPr>
        <p:spPr bwMode="auto">
          <a:xfrm>
            <a:off x="6948488" y="4797425"/>
            <a:ext cx="1066800" cy="8715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</a:rPr>
              <a:t>12</a:t>
            </a:r>
          </a:p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</a:rPr>
              <a:t>«Средства</a:t>
            </a:r>
          </a:p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</a:rPr>
              <a:t>Массовой</a:t>
            </a:r>
          </a:p>
          <a:p>
            <a:pPr algn="ctr"/>
            <a:r>
              <a:rPr lang="ru-RU" sz="1100" b="1">
                <a:solidFill>
                  <a:srgbClr val="000099"/>
                </a:solidFill>
                <a:latin typeface="Times New Roman" pitchFamily="18" charset="0"/>
              </a:rPr>
              <a:t>информации»</a:t>
            </a:r>
            <a:r>
              <a:rPr lang="ru-RU"/>
              <a:t> </a:t>
            </a:r>
          </a:p>
        </p:txBody>
      </p:sp>
      <p:sp>
        <p:nvSpPr>
          <p:cNvPr id="25630" name="Line 98"/>
          <p:cNvSpPr>
            <a:spLocks noChangeShapeType="1"/>
          </p:cNvSpPr>
          <p:nvPr/>
        </p:nvSpPr>
        <p:spPr bwMode="auto">
          <a:xfrm flipV="1">
            <a:off x="7956550" y="3429000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5631" name="Group 81"/>
          <p:cNvGrpSpPr>
            <a:grpSpLocks/>
          </p:cNvGrpSpPr>
          <p:nvPr/>
        </p:nvGrpSpPr>
        <p:grpSpPr bwMode="auto">
          <a:xfrm>
            <a:off x="8112125" y="3573463"/>
            <a:ext cx="1081088" cy="1295400"/>
            <a:chOff x="5110" y="2251"/>
            <a:chExt cx="681" cy="816"/>
          </a:xfrm>
        </p:grpSpPr>
        <p:grpSp>
          <p:nvGrpSpPr>
            <p:cNvPr id="25633" name="Group 80"/>
            <p:cNvGrpSpPr>
              <a:grpSpLocks/>
            </p:cNvGrpSpPr>
            <p:nvPr/>
          </p:nvGrpSpPr>
          <p:grpSpPr bwMode="auto">
            <a:xfrm>
              <a:off x="5141" y="2251"/>
              <a:ext cx="619" cy="816"/>
              <a:chOff x="5141" y="2251"/>
              <a:chExt cx="619" cy="816"/>
            </a:xfrm>
          </p:grpSpPr>
          <p:sp>
            <p:nvSpPr>
              <p:cNvPr id="25635" name="AutoShape 51"/>
              <p:cNvSpPr>
                <a:spLocks noChangeArrowheads="1"/>
              </p:cNvSpPr>
              <p:nvPr/>
            </p:nvSpPr>
            <p:spPr bwMode="auto">
              <a:xfrm>
                <a:off x="5141" y="2251"/>
                <a:ext cx="610" cy="816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6" name="Text Box 52"/>
              <p:cNvSpPr txBox="1">
                <a:spLocks noChangeArrowheads="1"/>
              </p:cNvSpPr>
              <p:nvPr/>
            </p:nvSpPr>
            <p:spPr bwMode="auto">
              <a:xfrm>
                <a:off x="5141" y="2296"/>
                <a:ext cx="61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1200" b="1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634" name="Text Box 56"/>
            <p:cNvSpPr txBox="1">
              <a:spLocks noChangeArrowheads="1"/>
            </p:cNvSpPr>
            <p:nvPr/>
          </p:nvSpPr>
          <p:spPr bwMode="auto">
            <a:xfrm>
              <a:off x="5110" y="2264"/>
              <a:ext cx="681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000" b="1">
                  <a:solidFill>
                    <a:srgbClr val="000099"/>
                  </a:solidFill>
                  <a:latin typeface="Times New Roman" pitchFamily="18" charset="0"/>
                </a:rPr>
                <a:t>13</a:t>
              </a:r>
            </a:p>
            <a:p>
              <a:pPr algn="ctr"/>
              <a:r>
                <a:rPr lang="ru-RU" sz="1000" b="1">
                  <a:solidFill>
                    <a:srgbClr val="000099"/>
                  </a:solidFill>
                  <a:latin typeface="Times New Roman" pitchFamily="18" charset="0"/>
                </a:rPr>
                <a:t>«Обслужива-ние государствен-ного и муниципаль-ного долга»</a:t>
              </a:r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</a:rPr>
                <a:t>  </a:t>
              </a:r>
            </a:p>
          </p:txBody>
        </p:sp>
      </p:grpSp>
      <p:sp>
        <p:nvSpPr>
          <p:cNvPr id="25632" name="Line 94"/>
          <p:cNvSpPr>
            <a:spLocks noChangeShapeType="1"/>
          </p:cNvSpPr>
          <p:nvPr/>
        </p:nvSpPr>
        <p:spPr bwMode="auto">
          <a:xfrm flipV="1">
            <a:off x="8639175" y="342900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832"/>
          <p:cNvSpPr txBox="1">
            <a:spLocks noChangeArrowheads="1"/>
          </p:cNvSpPr>
          <p:nvPr/>
        </p:nvSpPr>
        <p:spPr bwMode="auto">
          <a:xfrm>
            <a:off x="2484438" y="404813"/>
            <a:ext cx="5472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626" name="Rectangle 854"/>
          <p:cNvSpPr>
            <a:spLocks noChangeArrowheads="1"/>
          </p:cNvSpPr>
          <p:nvPr/>
        </p:nvSpPr>
        <p:spPr bwMode="auto">
          <a:xfrm>
            <a:off x="2124075" y="188913"/>
            <a:ext cx="5759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Бюджетная роспись (доходы)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Боровичского муниципального района, тыс. руб.</a:t>
            </a:r>
          </a:p>
        </p:txBody>
      </p:sp>
      <p:pic>
        <p:nvPicPr>
          <p:cNvPr id="26627" name="Picture 85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9032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393" name="Group 769"/>
          <p:cNvGraphicFramePr>
            <a:graphicFrameLocks noGrp="1"/>
          </p:cNvGraphicFramePr>
          <p:nvPr/>
        </p:nvGraphicFramePr>
        <p:xfrm>
          <a:off x="827088" y="981075"/>
          <a:ext cx="7920037" cy="5468938"/>
        </p:xfrm>
        <a:graphic>
          <a:graphicData uri="http://schemas.openxmlformats.org/drawingml/2006/table">
            <a:tbl>
              <a:tblPr/>
              <a:tblGrid>
                <a:gridCol w="4392612"/>
                <a:gridCol w="1439863"/>
                <a:gridCol w="1296987"/>
                <a:gridCol w="79057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228 072,5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276 706,5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121%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172 191,7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212 665,1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124%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99 005,6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139 678,0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141%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8 031,2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5 416,1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67%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59 513,7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62 343,0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105%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5641,2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5 228,0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93%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55 880,8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63 991,4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115%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28451,4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34 000,0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3 271,0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2 444,4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16 039,8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21 000,0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6 500,4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4 547,0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1 618,2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2 000,0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1 387 889,0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1 157 678,0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83%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1 615 961,5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1 434 384,5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 Cyr" charset="0"/>
                        </a:rPr>
                        <a:t>89%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Rectangle 6"/>
          <p:cNvSpPr>
            <a:spLocks noChangeArrowheads="1"/>
          </p:cNvSpPr>
          <p:nvPr/>
        </p:nvSpPr>
        <p:spPr bwMode="auto">
          <a:xfrm>
            <a:off x="1619250" y="188913"/>
            <a:ext cx="648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Структура собственных доходов бюджета 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Боровичского муниципального района в 2014 г.</a:t>
            </a:r>
          </a:p>
        </p:txBody>
      </p:sp>
      <p:pic>
        <p:nvPicPr>
          <p:cNvPr id="57358" name="Picture 7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56" name="Object 12"/>
          <p:cNvGraphicFramePr>
            <a:graphicFrameLocks noChangeAspect="1"/>
          </p:cNvGraphicFramePr>
          <p:nvPr/>
        </p:nvGraphicFramePr>
        <p:xfrm>
          <a:off x="539750" y="731838"/>
          <a:ext cx="8208963" cy="5954712"/>
        </p:xfrm>
        <a:graphic>
          <a:graphicData uri="http://schemas.openxmlformats.org/presentationml/2006/ole">
            <p:oleObj spid="_x0000_s57356" name="Диаграмма" r:id="rId4" imgW="7056120" imgH="512826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619250" y="188913"/>
            <a:ext cx="6481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Структура собственных доходов бюджета 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Боровичского муниципального района в 2015 г.</a:t>
            </a:r>
          </a:p>
        </p:txBody>
      </p:sp>
      <p:pic>
        <p:nvPicPr>
          <p:cNvPr id="90119" name="Picture 7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323850" y="590550"/>
          <a:ext cx="8640763" cy="6267450"/>
        </p:xfrm>
        <a:graphic>
          <a:graphicData uri="http://schemas.openxmlformats.org/presentationml/2006/ole">
            <p:oleObj spid="_x0000_s90117" name="Диаграмма" r:id="rId4" imgW="7048500" imgH="511302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4075" y="188913"/>
            <a:ext cx="6335713" cy="6477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2200"/>
              </a:lnSpc>
              <a:defRPr/>
            </a:pPr>
            <a:r>
              <a:rPr lang="ru-RU" sz="1800">
                <a:solidFill>
                  <a:srgbClr val="000099"/>
                </a:solidFill>
                <a:effectLst/>
                <a:latin typeface="Times New Roman" pitchFamily="18" charset="0"/>
              </a:rPr>
              <a:t>Объемы поступлений доходов бюджета Боровичского </a:t>
            </a:r>
            <a:br>
              <a:rPr lang="ru-RU" sz="1800">
                <a:solidFill>
                  <a:srgbClr val="000099"/>
                </a:solidFill>
                <a:effectLst/>
                <a:latin typeface="Times New Roman" pitchFamily="18" charset="0"/>
              </a:rPr>
            </a:br>
            <a:r>
              <a:rPr lang="ru-RU" sz="1800">
                <a:solidFill>
                  <a:srgbClr val="000099"/>
                </a:solidFill>
                <a:effectLst/>
                <a:latin typeface="Times New Roman" pitchFamily="18" charset="0"/>
              </a:rPr>
              <a:t>муниципального района в 2015 году</a:t>
            </a:r>
            <a:r>
              <a:rPr lang="ru-RU" sz="3200" b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graphicFrame>
        <p:nvGraphicFramePr>
          <p:cNvPr id="81923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288" y="1341438"/>
          <a:ext cx="5226050" cy="4460875"/>
        </p:xfrm>
        <a:graphic>
          <a:graphicData uri="http://schemas.openxmlformats.org/presentationml/2006/ole">
            <p:oleObj spid="_x0000_s81923" name="Диаграмма" r:id="rId3" imgW="5280660" imgH="4511040" progId="Excel.Chart.8">
              <p:embed/>
            </p:oleObj>
          </a:graphicData>
        </a:graphic>
      </p:graphicFrame>
      <p:sp>
        <p:nvSpPr>
          <p:cNvPr id="81924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53100" y="1905000"/>
            <a:ext cx="3092450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FF"/>
                </a:solidFill>
                <a:effectLst/>
                <a:latin typeface="Times New Roman" pitchFamily="18" charset="0"/>
              </a:rPr>
              <a:t>Налоговые и неналоговые доходы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276 706,50 тыс. руб.</a:t>
            </a:r>
          </a:p>
          <a:p>
            <a:pPr marL="0" indent="0" eaLnBrk="1" hangingPunct="1">
              <a:defRPr/>
            </a:pPr>
            <a:endParaRPr lang="ru-RU" sz="2000" b="1" i="1"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defRPr/>
            </a:pPr>
            <a:endParaRPr lang="ru-RU" sz="2800"/>
          </a:p>
          <a:p>
            <a:pPr marL="0" indent="0" eaLnBrk="1" hangingPunct="1">
              <a:defRPr/>
            </a:pPr>
            <a:endParaRPr lang="ru-RU" sz="280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FF"/>
                </a:solidFill>
                <a:effectLst/>
                <a:latin typeface="Times New Roman" pitchFamily="18" charset="0"/>
              </a:rPr>
              <a:t>Безвозмездные поступления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000" b="1" i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1 157 678,05</a:t>
            </a:r>
            <a:r>
              <a:rPr lang="ru-RU" sz="2000" b="1" i="1">
                <a:solidFill>
                  <a:srgbClr val="0000FF"/>
                </a:solidFill>
                <a:effectLst/>
                <a:latin typeface="Times New Roman" pitchFamily="18" charset="0"/>
              </a:rPr>
              <a:t> тыс. рублей.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 rot="10800000" flipV="1">
            <a:off x="468313" y="1052513"/>
            <a:ext cx="3671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i="1">
                <a:solidFill>
                  <a:srgbClr val="0000FF"/>
                </a:solidFill>
                <a:latin typeface="Times New Roman" pitchFamily="18" charset="0"/>
              </a:rPr>
              <a:t>Всего доходов  </a:t>
            </a:r>
            <a:br>
              <a:rPr lang="ru-RU" sz="2000" b="1" i="1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b="1" i="1">
                <a:solidFill>
                  <a:srgbClr val="0000FF"/>
                </a:solidFill>
                <a:latin typeface="Times New Roman" pitchFamily="18" charset="0"/>
                <a:cs typeface="Arial Cyr" charset="0"/>
              </a:rPr>
              <a:t>1 434 384,55</a:t>
            </a:r>
            <a:r>
              <a:rPr lang="ru-RU" sz="2000" b="1" i="1">
                <a:solidFill>
                  <a:srgbClr val="0000FF"/>
                </a:solidFill>
                <a:latin typeface="Times New Roman" pitchFamily="18" charset="0"/>
              </a:rPr>
              <a:t> тыс.руб.</a:t>
            </a:r>
            <a:endParaRPr lang="ru-RU" sz="320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27" name="Picture 6" descr="герб борович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0287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3" name="Rectangle 74"/>
          <p:cNvSpPr>
            <a:spLocks noChangeArrowheads="1"/>
          </p:cNvSpPr>
          <p:nvPr/>
        </p:nvSpPr>
        <p:spPr bwMode="auto">
          <a:xfrm>
            <a:off x="1476375" y="260350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Бюджетная роспись (расходы)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 Боровичского муниципального района, тыс. руб</a:t>
            </a:r>
            <a:r>
              <a:rPr lang="ru-RU" b="1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92234" name="Picture 75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9652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581" name="Group 421"/>
          <p:cNvGraphicFramePr>
            <a:graphicFrameLocks noGrp="1"/>
          </p:cNvGraphicFramePr>
          <p:nvPr/>
        </p:nvGraphicFramePr>
        <p:xfrm>
          <a:off x="611188" y="1125538"/>
          <a:ext cx="8135937" cy="5483225"/>
        </p:xfrm>
        <a:graphic>
          <a:graphicData uri="http://schemas.openxmlformats.org/drawingml/2006/table">
            <a:tbl>
              <a:tblPr/>
              <a:tblGrid>
                <a:gridCol w="4103687"/>
                <a:gridCol w="1441450"/>
                <a:gridCol w="1319213"/>
                <a:gridCol w="1271587"/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расходов бюджета по отраслям 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2014 г.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2015г.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73670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67 879,4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92,1%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884,9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988,8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111,7%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9 209,6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9 113,68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95 160,4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137 454,7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144,4%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477 635,1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103 959,2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669 217,2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621 647,1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92,9%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69 750,7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95 226,29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136,5%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363 807,4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360 589,5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9 404,8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11 680,9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124,2%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10 320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11 500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111,4%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субъектов Российской Федерации и муниципальных образований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44 646,8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41 527,4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93,0%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1 823 706,9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1 461 567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80,1%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1403350" y="404813"/>
            <a:ext cx="68405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Структура расходов бюджета 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Боровичского муниципального района в 2015-2017 гг.</a:t>
            </a:r>
          </a:p>
        </p:txBody>
      </p:sp>
      <p:pic>
        <p:nvPicPr>
          <p:cNvPr id="59398" name="Picture 7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9652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-396875" y="1341438"/>
          <a:ext cx="9231313" cy="5148262"/>
        </p:xfrm>
        <a:graphic>
          <a:graphicData uri="http://schemas.openxmlformats.org/presentationml/2006/ole">
            <p:oleObj spid="_x0000_s59400" name="Диаграмма" r:id="rId4" imgW="7802880" imgH="435102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3" name="Group 183"/>
          <p:cNvGraphicFramePr>
            <a:graphicFrameLocks noGrp="1"/>
          </p:cNvGraphicFramePr>
          <p:nvPr>
            <p:ph sz="half" idx="1"/>
          </p:nvPr>
        </p:nvGraphicFramePr>
        <p:xfrm>
          <a:off x="1547813" y="1125538"/>
          <a:ext cx="6399212" cy="1863725"/>
        </p:xfrm>
        <a:graphic>
          <a:graphicData uri="http://schemas.openxmlformats.org/drawingml/2006/table">
            <a:tbl>
              <a:tblPr/>
              <a:tblGrid>
                <a:gridCol w="2911475"/>
                <a:gridCol w="889000"/>
                <a:gridCol w="1281112"/>
                <a:gridCol w="1317625"/>
              </a:tblGrid>
              <a:tr h="3095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Расходы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246014,6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215563,2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250034,6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331758,9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281362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335539,7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Молодёжная политика и оздоровление детей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16404,32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11942,8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12423,6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27469,32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25815,9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 на 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EF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621647,14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EF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534015,8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EF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623813,8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2FEF8"/>
                    </a:solidFill>
                  </a:tcPr>
                </a:tc>
              </a:tr>
            </a:tbl>
          </a:graphicData>
        </a:graphic>
      </p:graphicFrame>
      <p:sp>
        <p:nvSpPr>
          <p:cNvPr id="71893" name="Rectangle 173"/>
          <p:cNvSpPr>
            <a:spLocks noChangeArrowheads="1"/>
          </p:cNvSpPr>
          <p:nvPr/>
        </p:nvSpPr>
        <p:spPr bwMode="auto">
          <a:xfrm>
            <a:off x="2339975" y="620713"/>
            <a:ext cx="567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Расходы на образование, тыс. руб.</a:t>
            </a:r>
          </a:p>
        </p:txBody>
      </p:sp>
      <p:pic>
        <p:nvPicPr>
          <p:cNvPr id="71894" name="Picture 174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9652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855" name="Object 175"/>
          <p:cNvGraphicFramePr>
            <a:graphicFrameLocks noChangeAspect="1"/>
          </p:cNvGraphicFramePr>
          <p:nvPr>
            <p:ph sz="half" idx="2"/>
          </p:nvPr>
        </p:nvGraphicFramePr>
        <p:xfrm>
          <a:off x="1476375" y="3068638"/>
          <a:ext cx="6480175" cy="3603625"/>
        </p:xfrm>
        <a:graphic>
          <a:graphicData uri="http://schemas.openxmlformats.org/presentationml/2006/ole">
            <p:oleObj spid="_x0000_s71855" name="Диаграмма" r:id="rId4" imgW="7705776" imgH="428618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53" name="Rectangle 4"/>
          <p:cNvSpPr>
            <a:spLocks noChangeArrowheads="1"/>
          </p:cNvSpPr>
          <p:nvPr/>
        </p:nvSpPr>
        <p:spPr bwMode="auto">
          <a:xfrm>
            <a:off x="2392363" y="404813"/>
            <a:ext cx="527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Муниципальный долг </a:t>
            </a:r>
          </a:p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Боровичского муниципального района, тыс. руб.</a:t>
            </a:r>
          </a:p>
        </p:txBody>
      </p:sp>
      <p:pic>
        <p:nvPicPr>
          <p:cNvPr id="69754" name="Picture 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9652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752" name="Object 120"/>
          <p:cNvGraphicFramePr>
            <a:graphicFrameLocks noChangeAspect="1"/>
          </p:cNvGraphicFramePr>
          <p:nvPr/>
        </p:nvGraphicFramePr>
        <p:xfrm>
          <a:off x="1042988" y="2781300"/>
          <a:ext cx="7127875" cy="3975100"/>
        </p:xfrm>
        <a:graphic>
          <a:graphicData uri="http://schemas.openxmlformats.org/presentationml/2006/ole">
            <p:oleObj spid="_x0000_s69752" name="Диаграмма" r:id="rId4" imgW="7802880" imgH="4351020" progId="Excel.Chart.8">
              <p:embed/>
            </p:oleObj>
          </a:graphicData>
        </a:graphic>
      </p:graphicFrame>
      <p:graphicFrame>
        <p:nvGraphicFramePr>
          <p:cNvPr id="69857" name="Group 225"/>
          <p:cNvGraphicFramePr>
            <a:graphicFrameLocks noGrp="1"/>
          </p:cNvGraphicFramePr>
          <p:nvPr/>
        </p:nvGraphicFramePr>
        <p:xfrm>
          <a:off x="1619250" y="1052513"/>
          <a:ext cx="6553200" cy="1646237"/>
        </p:xfrm>
        <a:graphic>
          <a:graphicData uri="http://schemas.openxmlformats.org/drawingml/2006/table">
            <a:tbl>
              <a:tblPr/>
              <a:tblGrid>
                <a:gridCol w="2897188"/>
                <a:gridCol w="1931987"/>
                <a:gridCol w="17240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01.01.2014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65800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63500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01.01.2015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99950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68770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01.01.2016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140000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37270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01.01.2017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150000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25062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333375"/>
            <a:ext cx="8523288" cy="62642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Уважаемые боровичане и гости города!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b="1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1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«Бюджет для граждан»</a:t>
            </a:r>
            <a:r>
              <a:rPr lang="ru-RU" sz="21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познакомит Вас с основными положениями бюджета Боровичского муниципального района на 2015 год и на плановый период 2016 и 2017 годов.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21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Граждане </a:t>
            </a:r>
            <a:r>
              <a:rPr lang="ru-RU" sz="21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908050"/>
            <a:ext cx="8964612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500"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 показателями эффективности деятельности органов местного самоуправления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 можете ознакомиться на сайте Администрации Боровичского муниципального района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5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hlinkClick r:id="rId3"/>
              </a:rPr>
              <a:t>http://www.boradmin.ru/social-no-ekonomicheskoe-razvitie.html</a:t>
            </a:r>
            <a:endParaRPr lang="ru-RU" sz="25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6259" name="Picture 6" descr="герб борович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7" descr="герб борович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8" descr="герб боровичи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112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Старый Мост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396875" y="0"/>
            <a:ext cx="95408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908050"/>
            <a:ext cx="8964612" cy="4191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1900">
              <a:latin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400"/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2771775" y="2420938"/>
            <a:ext cx="568801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Контактная информация и обратная связь:</a:t>
            </a:r>
          </a:p>
          <a:p>
            <a:pPr algn="ctr">
              <a:defRPr/>
            </a:pPr>
            <a:endParaRPr lang="ru-RU" sz="20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</a:rPr>
              <a:t>Комитет финансов Администрации Боровичского муниципального района</a:t>
            </a: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</a:rPr>
              <a:t>г. Боровичи, Новгородская область, ул. Коммунарная, д. 48</a:t>
            </a: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</a:rPr>
              <a:t>Тел.: (81664)91253</a:t>
            </a:r>
          </a:p>
          <a:p>
            <a:pPr algn="ctr">
              <a:defRPr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</a:rPr>
              <a:t>Факс: (81664)41761</a:t>
            </a:r>
          </a:p>
          <a:p>
            <a:pPr algn="ctr">
              <a:defRPr/>
            </a:pPr>
            <a:r>
              <a:rPr lang="en-US" sz="2000">
                <a:solidFill>
                  <a:srgbClr val="000099"/>
                </a:solidFill>
                <a:latin typeface="Times New Roman" pitchFamily="18" charset="0"/>
              </a:rPr>
              <a:t>E-mail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000">
                <a:solidFill>
                  <a:srgbClr val="000099"/>
                </a:solidFill>
                <a:latin typeface="Times New Roman" pitchFamily="18" charset="0"/>
              </a:rPr>
              <a:t>bor_comfin@mail.ru</a:t>
            </a:r>
            <a:endParaRPr lang="ru-RU" sz="200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5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369" y="2480885"/>
            <a:ext cx="2553889" cy="2389979"/>
          </a:xfrm>
          <a:prstGeom prst="ellipse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47813" y="244475"/>
            <a:ext cx="7294562" cy="952500"/>
          </a:xfrm>
        </p:spPr>
        <p:txBody>
          <a:bodyPr/>
          <a:lstStyle/>
          <a:p>
            <a:pPr algn="ctr" eaLnBrk="1" hangingPunct="1"/>
            <a:r>
              <a:rPr lang="ru-RU" i="1" smtClean="0">
                <a:effectLst/>
                <a:latin typeface="Arial" charset="0"/>
              </a:rPr>
              <a:t>Публичные слушания</a:t>
            </a: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2060575"/>
            <a:ext cx="8007350" cy="4035425"/>
          </a:xfrm>
        </p:spPr>
        <p:txBody>
          <a:bodyPr/>
          <a:lstStyle/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u="sng" smtClean="0">
                <a:solidFill>
                  <a:srgbClr val="000099"/>
                </a:solidFill>
                <a:effectLst/>
              </a:rPr>
              <a:t>Публичные слушания</a:t>
            </a:r>
            <a:r>
              <a:rPr lang="ru-RU" sz="2400" b="1" i="1" smtClean="0">
                <a:solidFill>
                  <a:srgbClr val="000099"/>
                </a:solidFill>
                <a:effectLst/>
              </a:rPr>
              <a:t> –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на очередной финансовый год и плановый период.</a:t>
            </a: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smtClean="0">
              <a:solidFill>
                <a:srgbClr val="000099"/>
              </a:solidFill>
              <a:effectLst/>
            </a:endParaRPr>
          </a:p>
          <a:p>
            <a:pPr marL="0" indent="355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u="sng" smtClean="0">
                <a:solidFill>
                  <a:srgbClr val="000099"/>
                </a:solidFill>
                <a:effectLst/>
              </a:rPr>
              <a:t>Результат публичных слушаний</a:t>
            </a:r>
            <a:r>
              <a:rPr lang="ru-RU" sz="2400" b="1" i="1" smtClean="0">
                <a:solidFill>
                  <a:srgbClr val="000099"/>
                </a:solidFill>
                <a:effectLst/>
              </a:rPr>
              <a:t> - заключение, в котором отражаются выраженные позиции жителей муниципального района и рекомендации, сформулированные по результатам публичных слушаний.</a:t>
            </a:r>
          </a:p>
        </p:txBody>
      </p:sp>
      <p:pic>
        <p:nvPicPr>
          <p:cNvPr id="17411" name="Picture 4" descr="герб борович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179388" y="115888"/>
            <a:ext cx="1298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8217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269875" y="620713"/>
            <a:ext cx="8748713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7675" algn="just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Бюджетная система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79200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/>
              <a:t>Бюджетная система Российской Федерации</a:t>
            </a:r>
            <a:endParaRPr lang="ru-RU" sz="2400" i="1"/>
          </a:p>
        </p:txBody>
      </p:sp>
      <p:sp>
        <p:nvSpPr>
          <p:cNvPr id="18436" name="AutoShape 7"/>
          <p:cNvSpPr>
            <a:spLocks noChangeArrowheads="1"/>
          </p:cNvSpPr>
          <p:nvPr/>
        </p:nvSpPr>
        <p:spPr bwMode="auto">
          <a:xfrm>
            <a:off x="2927350" y="2492375"/>
            <a:ext cx="3109913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3071813" y="2565400"/>
            <a:ext cx="28924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2420938" y="3357563"/>
            <a:ext cx="4265612" cy="7921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2420938" y="3429000"/>
            <a:ext cx="42656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бюджеты субъектов Российской Федерации</a:t>
            </a:r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auto">
          <a:xfrm>
            <a:off x="3071813" y="4437063"/>
            <a:ext cx="3108325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3144838" y="4508500"/>
            <a:ext cx="2892425" cy="36671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18442" name="AutoShape 13"/>
          <p:cNvSpPr>
            <a:spLocks noChangeArrowheads="1"/>
          </p:cNvSpPr>
          <p:nvPr/>
        </p:nvSpPr>
        <p:spPr bwMode="auto">
          <a:xfrm>
            <a:off x="325438" y="5589588"/>
            <a:ext cx="2386012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</p:txBody>
      </p:sp>
      <p:sp>
        <p:nvSpPr>
          <p:cNvPr id="18443" name="AutoShape 14"/>
          <p:cNvSpPr>
            <a:spLocks noChangeArrowheads="1"/>
          </p:cNvSpPr>
          <p:nvPr/>
        </p:nvSpPr>
        <p:spPr bwMode="auto">
          <a:xfrm>
            <a:off x="3144838" y="5589588"/>
            <a:ext cx="2746375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900"/>
          </a:p>
        </p:txBody>
      </p:sp>
      <p:sp>
        <p:nvSpPr>
          <p:cNvPr id="18444" name="AutoShape 15"/>
          <p:cNvSpPr>
            <a:spLocks noChangeArrowheads="1"/>
          </p:cNvSpPr>
          <p:nvPr/>
        </p:nvSpPr>
        <p:spPr bwMode="auto">
          <a:xfrm>
            <a:off x="6326188" y="5589588"/>
            <a:ext cx="2601912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>
              <a:latin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</a:rPr>
              <a:t>бюджеты городских и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сельских поселений</a:t>
            </a:r>
          </a:p>
          <a:p>
            <a:pPr algn="ctr"/>
            <a:endParaRPr lang="ru-RU" sz="1400"/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325438" y="5589588"/>
            <a:ext cx="23860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</a:rPr>
              <a:t>бюджеты муниципальных районов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3216275" y="5661025"/>
            <a:ext cx="2674938" cy="320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</a:rPr>
              <a:t>бюджеты городских округов</a:t>
            </a:r>
          </a:p>
        </p:txBody>
      </p:sp>
      <p:sp>
        <p:nvSpPr>
          <p:cNvPr id="18447" name="AutoShape 18"/>
          <p:cNvSpPr>
            <a:spLocks noChangeArrowheads="1"/>
          </p:cNvSpPr>
          <p:nvPr/>
        </p:nvSpPr>
        <p:spPr bwMode="auto">
          <a:xfrm>
            <a:off x="4302125" y="2997200"/>
            <a:ext cx="36195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8" name="AutoShape 19"/>
          <p:cNvSpPr>
            <a:spLocks noChangeArrowheads="1"/>
          </p:cNvSpPr>
          <p:nvPr/>
        </p:nvSpPr>
        <p:spPr bwMode="auto">
          <a:xfrm>
            <a:off x="4373563" y="4149725"/>
            <a:ext cx="217487" cy="287338"/>
          </a:xfrm>
          <a:prstGeom prst="downArrow">
            <a:avLst>
              <a:gd name="adj1" fmla="val 50000"/>
              <a:gd name="adj2" fmla="val 33029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9" name="Line 20"/>
          <p:cNvSpPr>
            <a:spLocks noChangeShapeType="1"/>
          </p:cNvSpPr>
          <p:nvPr/>
        </p:nvSpPr>
        <p:spPr bwMode="auto">
          <a:xfrm>
            <a:off x="4518025" y="494188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0" name="Line 21"/>
          <p:cNvSpPr>
            <a:spLocks noChangeShapeType="1"/>
          </p:cNvSpPr>
          <p:nvPr/>
        </p:nvSpPr>
        <p:spPr bwMode="auto">
          <a:xfrm>
            <a:off x="1482725" y="5229225"/>
            <a:ext cx="6143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1" name="Line 22"/>
          <p:cNvSpPr>
            <a:spLocks noChangeShapeType="1"/>
          </p:cNvSpPr>
          <p:nvPr/>
        </p:nvSpPr>
        <p:spPr bwMode="auto">
          <a:xfrm>
            <a:off x="1482725" y="52292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2" name="Line 23"/>
          <p:cNvSpPr>
            <a:spLocks noChangeShapeType="1"/>
          </p:cNvSpPr>
          <p:nvPr/>
        </p:nvSpPr>
        <p:spPr bwMode="auto">
          <a:xfrm>
            <a:off x="4518025" y="50847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3" name="Line 24"/>
          <p:cNvSpPr>
            <a:spLocks noChangeShapeType="1"/>
          </p:cNvSpPr>
          <p:nvPr/>
        </p:nvSpPr>
        <p:spPr bwMode="auto">
          <a:xfrm>
            <a:off x="7626350" y="52292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>
            <a:off x="1336675" y="1989138"/>
            <a:ext cx="6869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Уровни бюджетной системы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6BDE7"/>
              </a:clrFrom>
              <a:clrTo>
                <a:srgbClr val="A6BDE7">
                  <a:alpha val="0"/>
                </a:srgbClr>
              </a:clrTo>
            </a:clrChange>
          </a:blip>
          <a:srcRect l="12869" t="11420" r="9860" b="23143"/>
          <a:stretch>
            <a:fillRect/>
          </a:stretch>
        </p:blipFill>
        <p:spPr bwMode="auto">
          <a:xfrm>
            <a:off x="539750" y="981075"/>
            <a:ext cx="83550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824163" y="107950"/>
            <a:ext cx="41957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i="1">
                <a:solidFill>
                  <a:srgbClr val="000099"/>
                </a:solidFill>
              </a:rPr>
              <a:t>Понятие «БЮДЖЕТ»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9"/>
          <p:cNvSpPr>
            <a:spLocks noChangeArrowheads="1"/>
          </p:cNvSpPr>
          <p:nvPr/>
        </p:nvSpPr>
        <p:spPr bwMode="auto">
          <a:xfrm>
            <a:off x="179388" y="4581525"/>
            <a:ext cx="4500562" cy="2276475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latin typeface="Times New Roman" pitchFamily="18" charset="0"/>
              </a:rPr>
              <a:t>Получает социальные гарантии - расходная часть бюджета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(образование, культура, здравоохранение, социальная поддержка и др.)</a:t>
            </a:r>
          </a:p>
        </p:txBody>
      </p:sp>
      <p:pic>
        <p:nvPicPr>
          <p:cNvPr id="20482" name="Picture 21" descr="47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5100" y="549275"/>
            <a:ext cx="26289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Group 31"/>
          <p:cNvGrpSpPr>
            <a:grpSpLocks/>
          </p:cNvGrpSpPr>
          <p:nvPr/>
        </p:nvGrpSpPr>
        <p:grpSpPr bwMode="auto">
          <a:xfrm>
            <a:off x="179388" y="692150"/>
            <a:ext cx="8713787" cy="6015038"/>
            <a:chOff x="113" y="436"/>
            <a:chExt cx="5489" cy="3789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431" y="1071"/>
              <a:ext cx="2177" cy="499"/>
            </a:xfrm>
            <a:prstGeom prst="flowChartProcess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Помогает формировать доходную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часть бюджета (налог на доходы физических лиц)</a:t>
              </a:r>
            </a:p>
          </p:txBody>
        </p:sp>
        <p:sp>
          <p:nvSpPr>
            <p:cNvPr id="20487" name="Oval 16"/>
            <p:cNvSpPr>
              <a:spLocks noChangeArrowheads="1"/>
            </p:cNvSpPr>
            <p:nvPr/>
          </p:nvSpPr>
          <p:spPr bwMode="auto">
            <a:xfrm>
              <a:off x="567" y="1979"/>
              <a:ext cx="1905" cy="499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БЮДЖЕТ</a:t>
              </a:r>
            </a:p>
          </p:txBody>
        </p:sp>
        <p:sp>
          <p:nvSpPr>
            <p:cNvPr id="20488" name="AutoShape 17"/>
            <p:cNvSpPr>
              <a:spLocks noChangeArrowheads="1"/>
            </p:cNvSpPr>
            <p:nvPr/>
          </p:nvSpPr>
          <p:spPr bwMode="auto">
            <a:xfrm>
              <a:off x="113" y="1570"/>
              <a:ext cx="2744" cy="408"/>
            </a:xfrm>
            <a:prstGeom prst="downArrow">
              <a:avLst>
                <a:gd name="adj1" fmla="val 50546"/>
                <a:gd name="adj2" fmla="val 57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latin typeface="Times New Roman" pitchFamily="18" charset="0"/>
                </a:rPr>
                <a:t>как налогоплательщик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158" y="2478"/>
              <a:ext cx="2744" cy="408"/>
            </a:xfrm>
            <a:prstGeom prst="downArrow">
              <a:avLst>
                <a:gd name="adj1" fmla="val 50546"/>
                <a:gd name="adj2" fmla="val 578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latin typeface="Times New Roman" pitchFamily="18" charset="0"/>
                </a:rPr>
                <a:t>как получатель социальных гарантий</a:t>
              </a:r>
            </a:p>
          </p:txBody>
        </p:sp>
        <p:sp>
          <p:nvSpPr>
            <p:cNvPr id="20490" name="AutoShape 22"/>
            <p:cNvSpPr>
              <a:spLocks noChangeArrowheads="1"/>
            </p:cNvSpPr>
            <p:nvPr/>
          </p:nvSpPr>
          <p:spPr bwMode="auto">
            <a:xfrm rot="-5400000">
              <a:off x="3333" y="74"/>
              <a:ext cx="817" cy="1542"/>
            </a:xfrm>
            <a:prstGeom prst="wedgeRoundRectCallout">
              <a:avLst>
                <a:gd name="adj1" fmla="val -82069"/>
                <a:gd name="adj2" fmla="val 30412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ru-RU" sz="1600" b="1">
                  <a:solidFill>
                    <a:srgbClr val="000099"/>
                  </a:solidFill>
                  <a:latin typeface="Times New Roman" pitchFamily="18" charset="0"/>
                </a:rPr>
                <a:t>Возможности влияния граждан на состав бюджета</a:t>
              </a:r>
            </a:p>
          </p:txBody>
        </p:sp>
        <p:sp>
          <p:nvSpPr>
            <p:cNvPr id="20491" name="AutoShape 23"/>
            <p:cNvSpPr>
              <a:spLocks noChangeArrowheads="1"/>
            </p:cNvSpPr>
            <p:nvPr/>
          </p:nvSpPr>
          <p:spPr bwMode="auto">
            <a:xfrm>
              <a:off x="3334" y="1616"/>
              <a:ext cx="2268" cy="1043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Публичные слушания по проекту бюджета Боровичского муниципального района на очередной финансовый год и плановый период </a:t>
              </a:r>
            </a:p>
          </p:txBody>
        </p:sp>
        <p:sp>
          <p:nvSpPr>
            <p:cNvPr id="20492" name="AutoShape 24"/>
            <p:cNvSpPr>
              <a:spLocks noChangeArrowheads="1"/>
            </p:cNvSpPr>
            <p:nvPr/>
          </p:nvSpPr>
          <p:spPr bwMode="auto">
            <a:xfrm>
              <a:off x="3334" y="2750"/>
              <a:ext cx="2268" cy="1043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Публичные слушания по проекту решения об исполнении 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бюджета Боровичского муниципального района 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за истекший финансовый год</a:t>
              </a:r>
            </a:p>
          </p:txBody>
        </p:sp>
        <p:pic>
          <p:nvPicPr>
            <p:cNvPr id="20493" name="Picture 27" descr="0013-007-Podtverzhdenie-sootvetstvija-zanimaemoj-dolzhnost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3657"/>
              <a:ext cx="635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29" descr="6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2" y="3612"/>
              <a:ext cx="635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2771775" y="188913"/>
            <a:ext cx="684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Гражданин, его участие в бюджетном процессе</a:t>
            </a:r>
          </a:p>
        </p:txBody>
      </p:sp>
      <p:pic>
        <p:nvPicPr>
          <p:cNvPr id="20485" name="Picture 12" descr="588px-%D0%9A%D0%BD%D0%B8%D0%B3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627313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47813" y="260350"/>
            <a:ext cx="7305675" cy="1431925"/>
          </a:xfrm>
        </p:spPr>
        <p:txBody>
          <a:bodyPr/>
          <a:lstStyle/>
          <a:p>
            <a:pPr algn="ctr" eaLnBrk="1" hangingPunct="1"/>
            <a:r>
              <a:rPr lang="ru-RU" sz="2500" i="1" smtClean="0">
                <a:effectLst/>
                <a:latin typeface="Arial" charset="0"/>
              </a:rPr>
              <a:t>Составление проекта бюджета Боровичского муниципального района основывается на:</a:t>
            </a:r>
          </a:p>
        </p:txBody>
      </p:sp>
      <p:pic>
        <p:nvPicPr>
          <p:cNvPr id="21506" name="Picture 8" descr="Безымянный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133600"/>
            <a:ext cx="7488237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9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747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4" descr="Крупная сетка"/>
          <p:cNvSpPr>
            <a:spLocks noChangeArrowheads="1"/>
          </p:cNvSpPr>
          <p:nvPr/>
        </p:nvSpPr>
        <p:spPr bwMode="auto">
          <a:xfrm>
            <a:off x="179388" y="3860800"/>
            <a:ext cx="4178300" cy="2305050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0" name="Рисунок 15"/>
          <p:cNvPicPr>
            <a:picLocks noChangeAspect="1" noChangeArrowheads="1"/>
          </p:cNvPicPr>
          <p:nvPr/>
        </p:nvPicPr>
        <p:blipFill>
          <a:blip r:embed="rId2"/>
          <a:srcRect t="24059" b="17294"/>
          <a:stretch>
            <a:fillRect/>
          </a:stretch>
        </p:blipFill>
        <p:spPr bwMode="auto">
          <a:xfrm>
            <a:off x="1476375" y="1125538"/>
            <a:ext cx="20510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4"/>
          <p:cNvPicPr>
            <a:picLocks noChangeAspect="1" noChangeArrowheads="1"/>
          </p:cNvPicPr>
          <p:nvPr/>
        </p:nvPicPr>
        <p:blipFill>
          <a:blip r:embed="rId3"/>
          <a:srcRect t="25940" b="17459"/>
          <a:stretch>
            <a:fillRect/>
          </a:stretch>
        </p:blipFill>
        <p:spPr bwMode="auto">
          <a:xfrm>
            <a:off x="5518150" y="1052513"/>
            <a:ext cx="1860550" cy="23034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924550" y="3367088"/>
            <a:ext cx="941388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22533" name="Рисунок 15"/>
          <p:cNvPicPr>
            <a:picLocks noChangeAspect="1" noChangeArrowheads="1"/>
          </p:cNvPicPr>
          <p:nvPr/>
        </p:nvPicPr>
        <p:blipFill>
          <a:blip r:embed="rId2"/>
          <a:srcRect t="24059" b="17294"/>
          <a:stretch>
            <a:fillRect/>
          </a:stretch>
        </p:blipFill>
        <p:spPr bwMode="auto">
          <a:xfrm>
            <a:off x="7380288" y="2060575"/>
            <a:ext cx="11636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7380288" y="3357563"/>
            <a:ext cx="1012825" cy="2841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22535" name="Рисунок 14"/>
          <p:cNvPicPr>
            <a:picLocks noChangeAspect="1" noChangeArrowheads="1"/>
          </p:cNvPicPr>
          <p:nvPr/>
        </p:nvPicPr>
        <p:blipFill>
          <a:blip r:embed="rId3"/>
          <a:srcRect t="25940" b="17459"/>
          <a:stretch>
            <a:fillRect/>
          </a:stretch>
        </p:blipFill>
        <p:spPr bwMode="auto">
          <a:xfrm>
            <a:off x="192088" y="1989138"/>
            <a:ext cx="1314450" cy="13668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441325" y="3357563"/>
            <a:ext cx="939800" cy="28416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1881188" y="3346450"/>
            <a:ext cx="1014412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50825" y="333375"/>
            <a:ext cx="864235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– РАСХОДЫ = ДЕФИЦИТ (ПРОФИЦИТ)</a:t>
            </a:r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179388" y="3860800"/>
            <a:ext cx="4032250" cy="2228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u="sng">
                <a:latin typeface="Times New Roman" pitchFamily="18" charset="0"/>
              </a:rPr>
              <a:t>ДЕФИЦИТ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(расходы больше доходов)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>
              <a:spcBef>
                <a:spcPct val="50000"/>
              </a:spcBef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22540" name="AutoShape 15" descr="Крупная сетка"/>
          <p:cNvSpPr>
            <a:spLocks noChangeArrowheads="1"/>
          </p:cNvSpPr>
          <p:nvPr/>
        </p:nvSpPr>
        <p:spPr bwMode="auto">
          <a:xfrm>
            <a:off x="4643438" y="3789363"/>
            <a:ext cx="4278312" cy="23542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4787900" y="3860800"/>
            <a:ext cx="4062413" cy="161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u="sng">
                <a:latin typeface="Times New Roman" pitchFamily="18" charset="0"/>
              </a:rPr>
              <a:t>ПРОФИЦИТ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(доходы больше расходов)</a:t>
            </a:r>
          </a:p>
          <a:p>
            <a:pPr algn="ctr"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money_6d42b0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0"/>
            <a:ext cx="1619250" cy="15811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385175" cy="881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6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Структура доходов бюджета </a:t>
            </a:r>
            <a:br>
              <a:rPr lang="ru-RU" altLang="ru-RU" sz="26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26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Боровичского</a:t>
            </a:r>
            <a:br>
              <a:rPr lang="ru-RU" altLang="ru-RU" sz="26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altLang="ru-RU" sz="2600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муниципального района</a:t>
            </a:r>
            <a:endParaRPr lang="ru-RU" sz="2600" i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3555" name="Picture 5" descr="герб борович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73" t="5383" r="24252" b="5701"/>
          <a:stretch>
            <a:fillRect/>
          </a:stretch>
        </p:blipFill>
        <p:spPr bwMode="auto">
          <a:xfrm>
            <a:off x="0" y="0"/>
            <a:ext cx="1298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Group 21"/>
          <p:cNvGrpSpPr>
            <a:grpSpLocks/>
          </p:cNvGrpSpPr>
          <p:nvPr/>
        </p:nvGrpSpPr>
        <p:grpSpPr bwMode="auto">
          <a:xfrm>
            <a:off x="395288" y="1557338"/>
            <a:ext cx="8281987" cy="4895850"/>
            <a:chOff x="249" y="981"/>
            <a:chExt cx="5217" cy="3084"/>
          </a:xfrm>
        </p:grpSpPr>
        <p:sp>
          <p:nvSpPr>
            <p:cNvPr id="23569" name="AutoShape 12"/>
            <p:cNvSpPr>
              <a:spLocks noChangeArrowheads="1"/>
            </p:cNvSpPr>
            <p:nvPr/>
          </p:nvSpPr>
          <p:spPr bwMode="auto">
            <a:xfrm>
              <a:off x="1700" y="981"/>
              <a:ext cx="2495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latin typeface="Times New Roman" pitchFamily="18" charset="0"/>
                </a:rPr>
                <a:t>Доходы бюджета</a:t>
              </a:r>
            </a:p>
          </p:txBody>
        </p:sp>
        <p:sp>
          <p:nvSpPr>
            <p:cNvPr id="23570" name="AutoShape 13"/>
            <p:cNvSpPr>
              <a:spLocks noChangeArrowheads="1"/>
            </p:cNvSpPr>
            <p:nvPr/>
          </p:nvSpPr>
          <p:spPr bwMode="auto">
            <a:xfrm>
              <a:off x="249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23571" name="AutoShape 14"/>
            <p:cNvSpPr>
              <a:spLocks noChangeArrowheads="1"/>
            </p:cNvSpPr>
            <p:nvPr/>
          </p:nvSpPr>
          <p:spPr bwMode="auto">
            <a:xfrm>
              <a:off x="2018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23572" name="AutoShape 15"/>
            <p:cNvSpPr>
              <a:spLocks noChangeArrowheads="1"/>
            </p:cNvSpPr>
            <p:nvPr/>
          </p:nvSpPr>
          <p:spPr bwMode="auto">
            <a:xfrm>
              <a:off x="3787" y="1480"/>
              <a:ext cx="1679" cy="317"/>
            </a:xfrm>
            <a:prstGeom prst="flowChartAlternateProcess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Безвозмездные поступления</a:t>
              </a:r>
            </a:p>
          </p:txBody>
        </p:sp>
        <p:sp>
          <p:nvSpPr>
            <p:cNvPr id="23573" name="AutoShape 16"/>
            <p:cNvSpPr>
              <a:spLocks noChangeArrowheads="1"/>
            </p:cNvSpPr>
            <p:nvPr/>
          </p:nvSpPr>
          <p:spPr bwMode="auto">
            <a:xfrm>
              <a:off x="249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Поступления от уплаты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налогов, установленных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Налоговым кодексом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Российской Федерации,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например:</a:t>
              </a:r>
            </a:p>
            <a:p>
              <a:pPr algn="ctr">
                <a:buFontTx/>
                <a:buChar char="-"/>
              </a:pPr>
              <a:r>
                <a:rPr lang="ru-RU" sz="1600" b="1">
                  <a:latin typeface="Times New Roman" pitchFamily="18" charset="0"/>
                </a:rPr>
                <a:t>налог на доходы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физических лиц;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- акцизы;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- другие налоги.</a:t>
              </a:r>
            </a:p>
          </p:txBody>
        </p:sp>
        <p:sp>
          <p:nvSpPr>
            <p:cNvPr id="23574" name="AutoShape 17"/>
            <p:cNvSpPr>
              <a:spLocks noChangeArrowheads="1"/>
            </p:cNvSpPr>
            <p:nvPr/>
          </p:nvSpPr>
          <p:spPr bwMode="auto">
            <a:xfrm>
              <a:off x="2018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1600" b="1">
                  <a:latin typeface="Times New Roman" pitchFamily="18" charset="0"/>
                </a:rPr>
                <a:t>Поступления от уплаты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других платежей и сборов,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установленных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Законодательством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Российской Федерации,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а также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штрафов за нарушение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законодательства,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например: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-доходы от использования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муниципального имущества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и земли;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- штрафные санкции;</a:t>
              </a:r>
            </a:p>
            <a:p>
              <a:pPr algn="ctr"/>
              <a:r>
                <a:rPr lang="ru-RU" sz="1600" b="1">
                  <a:latin typeface="Times New Roman" pitchFamily="18" charset="0"/>
                </a:rPr>
                <a:t>- другие.</a:t>
              </a:r>
            </a:p>
          </p:txBody>
        </p:sp>
        <p:sp>
          <p:nvSpPr>
            <p:cNvPr id="23575" name="AutoShape 18"/>
            <p:cNvSpPr>
              <a:spLocks noChangeArrowheads="1"/>
            </p:cNvSpPr>
            <p:nvPr/>
          </p:nvSpPr>
          <p:spPr bwMode="auto">
            <a:xfrm>
              <a:off x="3787" y="1797"/>
              <a:ext cx="1678" cy="2268"/>
            </a:xfrm>
            <a:prstGeom prst="flowChartAlternateProcess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3576" name="Line 22"/>
            <p:cNvSpPr>
              <a:spLocks noChangeShapeType="1"/>
            </p:cNvSpPr>
            <p:nvPr/>
          </p:nvSpPr>
          <p:spPr bwMode="auto">
            <a:xfrm flipH="1">
              <a:off x="1065" y="1389"/>
              <a:ext cx="36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23"/>
            <p:cNvSpPr>
              <a:spLocks noChangeShapeType="1"/>
            </p:cNvSpPr>
            <p:nvPr/>
          </p:nvSpPr>
          <p:spPr bwMode="auto">
            <a:xfrm>
              <a:off x="1065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25"/>
            <p:cNvSpPr>
              <a:spLocks noChangeShapeType="1"/>
            </p:cNvSpPr>
            <p:nvPr/>
          </p:nvSpPr>
          <p:spPr bwMode="auto">
            <a:xfrm>
              <a:off x="4694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Line 26"/>
            <p:cNvSpPr>
              <a:spLocks noChangeShapeType="1"/>
            </p:cNvSpPr>
            <p:nvPr/>
          </p:nvSpPr>
          <p:spPr bwMode="auto">
            <a:xfrm>
              <a:off x="2879" y="138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7" name="AutoShape 12"/>
          <p:cNvSpPr>
            <a:spLocks noChangeArrowheads="1"/>
          </p:cNvSpPr>
          <p:nvPr/>
        </p:nvSpPr>
        <p:spPr bwMode="auto">
          <a:xfrm>
            <a:off x="2698750" y="1557338"/>
            <a:ext cx="3960813" cy="503237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imes New Roman" pitchFamily="18" charset="0"/>
              </a:rPr>
              <a:t>Доходы бюджета</a:t>
            </a:r>
          </a:p>
        </p:txBody>
      </p:sp>
      <p:sp>
        <p:nvSpPr>
          <p:cNvPr id="23558" name="AutoShape 13"/>
          <p:cNvSpPr>
            <a:spLocks noChangeArrowheads="1"/>
          </p:cNvSpPr>
          <p:nvPr/>
        </p:nvSpPr>
        <p:spPr bwMode="auto">
          <a:xfrm>
            <a:off x="395288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Налоговые доходы</a:t>
            </a:r>
          </a:p>
        </p:txBody>
      </p:sp>
      <p:sp>
        <p:nvSpPr>
          <p:cNvPr id="23559" name="AutoShape 14"/>
          <p:cNvSpPr>
            <a:spLocks noChangeArrowheads="1"/>
          </p:cNvSpPr>
          <p:nvPr/>
        </p:nvSpPr>
        <p:spPr bwMode="auto">
          <a:xfrm>
            <a:off x="3203575" y="2349500"/>
            <a:ext cx="2665413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23560" name="AutoShape 15"/>
          <p:cNvSpPr>
            <a:spLocks noChangeArrowheads="1"/>
          </p:cNvSpPr>
          <p:nvPr/>
        </p:nvSpPr>
        <p:spPr bwMode="auto">
          <a:xfrm>
            <a:off x="6011863" y="2349500"/>
            <a:ext cx="2665412" cy="503238"/>
          </a:xfrm>
          <a:prstGeom prst="flowChartAlternate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3561" name="AutoShape 16"/>
          <p:cNvSpPr>
            <a:spLocks noChangeArrowheads="1"/>
          </p:cNvSpPr>
          <p:nvPr/>
        </p:nvSpPr>
        <p:spPr bwMode="auto">
          <a:xfrm>
            <a:off x="395288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500" b="1">
                <a:latin typeface="Times New Roman" pitchFamily="18" charset="0"/>
              </a:rPr>
              <a:t>Доходы от предусмотренных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 законодательством РФ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 о налогах и сборах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федеральных налогов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 и сборов,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в том числе от налогов,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предусмотренных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специальными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налоговыми режимами,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региональных и местных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налогов,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а также пеней </a:t>
            </a:r>
          </a:p>
          <a:p>
            <a:pPr algn="ctr"/>
            <a:r>
              <a:rPr lang="ru-RU" sz="1500" b="1">
                <a:latin typeface="Times New Roman" pitchFamily="18" charset="0"/>
              </a:rPr>
              <a:t>и штрафов по ним</a:t>
            </a:r>
            <a:r>
              <a:rPr lang="ru-RU" sz="1500"/>
              <a:t>.</a:t>
            </a:r>
          </a:p>
        </p:txBody>
      </p:sp>
      <p:sp>
        <p:nvSpPr>
          <p:cNvPr id="23562" name="AutoShape 17"/>
          <p:cNvSpPr>
            <a:spLocks noChangeArrowheads="1"/>
          </p:cNvSpPr>
          <p:nvPr/>
        </p:nvSpPr>
        <p:spPr bwMode="auto">
          <a:xfrm>
            <a:off x="3203575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других платежей и сборов,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установленных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Законодательством РФ,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а также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штрафов за нарушение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законодательства,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например: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-доходы от использования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муниципального имущества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и земли;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- штрафные санкции;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- другие.</a:t>
            </a:r>
          </a:p>
        </p:txBody>
      </p:sp>
      <p:sp>
        <p:nvSpPr>
          <p:cNvPr id="23563" name="AutoShape 18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3564" name="Line 22"/>
          <p:cNvSpPr>
            <a:spLocks noChangeShapeType="1"/>
          </p:cNvSpPr>
          <p:nvPr/>
        </p:nvSpPr>
        <p:spPr bwMode="auto">
          <a:xfrm flipH="1">
            <a:off x="1690688" y="2205038"/>
            <a:ext cx="5761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5" name="Line 23"/>
          <p:cNvSpPr>
            <a:spLocks noChangeShapeType="1"/>
          </p:cNvSpPr>
          <p:nvPr/>
        </p:nvSpPr>
        <p:spPr bwMode="auto">
          <a:xfrm>
            <a:off x="1690688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25"/>
          <p:cNvSpPr>
            <a:spLocks noChangeShapeType="1"/>
          </p:cNvSpPr>
          <p:nvPr/>
        </p:nvSpPr>
        <p:spPr bwMode="auto">
          <a:xfrm>
            <a:off x="7451725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26"/>
          <p:cNvSpPr>
            <a:spLocks noChangeShapeType="1"/>
          </p:cNvSpPr>
          <p:nvPr/>
        </p:nvSpPr>
        <p:spPr bwMode="auto">
          <a:xfrm>
            <a:off x="4570413" y="22050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AutoShape 17"/>
          <p:cNvSpPr>
            <a:spLocks noChangeArrowheads="1"/>
          </p:cNvSpPr>
          <p:nvPr/>
        </p:nvSpPr>
        <p:spPr bwMode="auto">
          <a:xfrm>
            <a:off x="6011863" y="2852738"/>
            <a:ext cx="2663825" cy="3600450"/>
          </a:xfrm>
          <a:prstGeom prst="flowChartAlternateProcess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latin typeface="Times New Roman" pitchFamily="18" charset="0"/>
              </a:rPr>
              <a:t>- Дотации,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- субсидии,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- субвенции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других бюджетов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бюджетной системы РФ;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- иные межбюджетные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трансферты;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- безвозмездные поступления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от физических и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юридических лиц,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в том числе добровольные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 пожертвования.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1390</TotalTime>
  <Words>1118</Words>
  <Application>Microsoft Office PowerPoint</Application>
  <PresentationFormat>Экран (4:3)</PresentationFormat>
  <Paragraphs>373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Wingdings</vt:lpstr>
      <vt:lpstr>Calibri</vt:lpstr>
      <vt:lpstr>Times New Roman</vt:lpstr>
      <vt:lpstr>Arial Cyr</vt:lpstr>
      <vt:lpstr>Трава</vt:lpstr>
      <vt:lpstr>Трава</vt:lpstr>
      <vt:lpstr>Диаграмма</vt:lpstr>
      <vt:lpstr>Диаграмма Microsoft Office Excel</vt:lpstr>
      <vt:lpstr>Бюджет для граждан</vt:lpstr>
      <vt:lpstr>Слайд 2</vt:lpstr>
      <vt:lpstr>Публичные слушания</vt:lpstr>
      <vt:lpstr>Слайд 4</vt:lpstr>
      <vt:lpstr>Слайд 5</vt:lpstr>
      <vt:lpstr>Слайд 6</vt:lpstr>
      <vt:lpstr>Составление проекта бюджета Боровичского муниципального района основывается на:</vt:lpstr>
      <vt:lpstr>Слайд 8</vt:lpstr>
      <vt:lpstr>Структура доходов бюджета  Боровичского муниципального района</vt:lpstr>
      <vt:lpstr>Слайд 10</vt:lpstr>
      <vt:lpstr>Слайд 11</vt:lpstr>
      <vt:lpstr>Слайд 12</vt:lpstr>
      <vt:lpstr>Слайд 13</vt:lpstr>
      <vt:lpstr>Слайд 14</vt:lpstr>
      <vt:lpstr>Объемы поступлений доходов бюджета Боровичского  муниципального района в 2015 году 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AdmBor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Elena_S</dc:creator>
  <cp:lastModifiedBy>Elena_S</cp:lastModifiedBy>
  <cp:revision>88</cp:revision>
  <dcterms:created xsi:type="dcterms:W3CDTF">2014-10-22T06:06:28Z</dcterms:created>
  <dcterms:modified xsi:type="dcterms:W3CDTF">2015-01-19T09:54:18Z</dcterms:modified>
</cp:coreProperties>
</file>