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6" r:id="rId4"/>
    <p:sldId id="259" r:id="rId5"/>
    <p:sldId id="267" r:id="rId6"/>
    <p:sldId id="261" r:id="rId7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43" autoAdjust="0"/>
  </p:normalViewPr>
  <p:slideViewPr>
    <p:cSldViewPr>
      <p:cViewPr varScale="1">
        <p:scale>
          <a:sx n="89" d="100"/>
          <a:sy n="89" d="100"/>
        </p:scale>
        <p:origin x="-1181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44;&#1086;&#1082;&#1091;&#1084;&#1077;&#1085;&#1090;&#1099;\&#1057;&#1083;&#1072;&#1081;&#1076;&#1099;\&#1040;&#1085;&#1072;&#1083;&#1080;&#1079;%202021%20-%20&#1075;&#1086;&#1088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44;&#1086;&#1082;&#1091;&#1084;&#1077;&#1085;&#1090;&#1099;\&#1057;&#1083;&#1072;&#1081;&#1076;&#1099;\&#1040;&#1085;&#1072;&#1083;&#1080;&#1079;%202021%20-&#1043;.2%20&#1082;&#1086;&#1087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01.Citybor.local\&#1054;&#1073;&#1084;&#1077;&#1085;\&#1054;&#1073;&#1084;&#1077;&#1085;\&#1062;&#1080;&#1092;&#1088;&#1099;%20&#1076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finserver\&#1086;&#1073;&#1084;&#1077;&#1085;\&#1069;&#1082;&#1086;&#1085;&#1086;&#1084;&#1080;&#1095;&#1077;&#1089;&#1082;&#1080;&#1081;%20&#1086;&#1090;&#1076;&#1077;&#1083;\&#1042;&#1072;&#1089;&#1080;&#1083;&#1100;&#1077;&#1074;&#1072;\&#1076;&#1086;&#1083;&#1075;%20&#1084;&#1091;&#1085;&#1080;&#109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60002928263986E-2"/>
          <c:y val="1.541869467987146E-2"/>
          <c:w val="0.94338136978160747"/>
          <c:h val="0.55177148867698067"/>
        </c:manualLayout>
      </c:layout>
      <c:bar3DChart>
        <c:barDir val="col"/>
        <c:grouping val="clustered"/>
        <c:varyColors val="0"/>
        <c:ser>
          <c:idx val="0"/>
          <c:order val="0"/>
          <c:tx>
            <c:v>2020 Факт</c:v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1.9138035350175157E-2"/>
                  <c:y val="-3.5573866708872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301757604335303E-3"/>
                  <c:y val="-3.558458302008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362045392398136E-3"/>
                  <c:y val="-1.675041876046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397632412437371E-2"/>
                  <c:y val="-1.0451041295717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017227235438884E-3"/>
                  <c:y val="-8.36119574249198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305168170631665E-2"/>
                  <c:y val="-6.2814070351758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6.490787269681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Лист1!$A$16:$A$22</c:f>
              <c:strCache>
                <c:ptCount val="7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межбюджетные трансферты</c:v>
                </c:pt>
                <c:pt idx="6">
                  <c:v>Доходы от возврата остатков 
 субсидий,субвенций и иных МБТ</c:v>
                </c:pt>
              </c:strCache>
            </c:strRef>
          </c:cat>
          <c:val>
            <c:numRef>
              <c:f>Лист1!$B$16:$B$22</c:f>
              <c:numCache>
                <c:formatCode>General</c:formatCode>
                <c:ptCount val="7"/>
                <c:pt idx="0">
                  <c:v>155937.9</c:v>
                </c:pt>
                <c:pt idx="1">
                  <c:v>19030.150000000001</c:v>
                </c:pt>
                <c:pt idx="2">
                  <c:v>230704.01</c:v>
                </c:pt>
                <c:pt idx="3">
                  <c:v>154246.49</c:v>
                </c:pt>
                <c:pt idx="4" formatCode="0.00">
                  <c:v>1</c:v>
                </c:pt>
                <c:pt idx="5">
                  <c:v>75716.36</c:v>
                </c:pt>
                <c:pt idx="6">
                  <c:v>740.17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E6D-466A-BBA3-24D0BCA789D6}"/>
            </c:ext>
          </c:extLst>
        </c:ser>
        <c:ser>
          <c:idx val="1"/>
          <c:order val="1"/>
          <c:tx>
            <c:v>2021 План</c:v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4.1062443076485822E-3"/>
                  <c:y val="-7.3269068439309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967213114754103E-3"/>
                  <c:y val="-6.2709030100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304952857102871E-2"/>
                  <c:y val="-6.0420211292683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403553534479233E-2"/>
                  <c:y val="-1.2548800432609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07105561763762E-3"/>
                  <c:y val="-1.8812731637188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141265053107082E-2"/>
                  <c:y val="-5.025076168242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5118949958982774E-2"/>
                  <c:y val="5.4439355570503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5706863549357389E-3"/>
                  <c:y val="6.700167504187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Лист1!$A$16:$A$22</c:f>
              <c:strCache>
                <c:ptCount val="7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межбюджетные трансферты</c:v>
                </c:pt>
                <c:pt idx="6">
                  <c:v>Доходы от возврата остатков 
 субсидий,субвенций и иных МБТ</c:v>
                </c:pt>
              </c:strCache>
            </c:strRef>
          </c:cat>
          <c:val>
            <c:numRef>
              <c:f>Лист1!$C$16:$C$22</c:f>
              <c:numCache>
                <c:formatCode>General</c:formatCode>
                <c:ptCount val="7"/>
                <c:pt idx="0" formatCode="0.00">
                  <c:v>160948.20000000001</c:v>
                </c:pt>
                <c:pt idx="1">
                  <c:v>16038.28</c:v>
                </c:pt>
                <c:pt idx="2">
                  <c:v>443074.9</c:v>
                </c:pt>
                <c:pt idx="3">
                  <c:v>438236.59</c:v>
                </c:pt>
                <c:pt idx="4" formatCode="0.00">
                  <c:v>1</c:v>
                </c:pt>
                <c:pt idx="5">
                  <c:v>16087.2</c:v>
                </c:pt>
                <c:pt idx="6" formatCode="0.00">
                  <c:v>-11249.89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E6D-466A-BBA3-24D0BCA789D6}"/>
            </c:ext>
          </c:extLst>
        </c:ser>
        <c:ser>
          <c:idx val="2"/>
          <c:order val="2"/>
          <c:tx>
            <c:v>2021 Факт</c:v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6.855798070360155E-3"/>
                  <c:y val="-1.463567839195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071441028854166E-2"/>
                  <c:y val="-2.093109906487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54837126081143E-2"/>
                  <c:y val="-6.28190163415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351314166123E-2"/>
                  <c:y val="8.3892230179770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5599206784959916E-3"/>
                  <c:y val="-1.4625126947071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977577249111292E-2"/>
                  <c:y val="-1.6750253894142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039649986327491E-2"/>
                  <c:y val="9.0033830570173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508613617719443E-2"/>
                  <c:y val="7.1189279731993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Лист1!$A$16:$A$22</c:f>
              <c:strCache>
                <c:ptCount val="7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межбюджетные трансферты</c:v>
                </c:pt>
                <c:pt idx="6">
                  <c:v>Доходы от возврата остатков 
 субсидий,субвенций и иных МБТ</c:v>
                </c:pt>
              </c:strCache>
            </c:strRef>
          </c:cat>
          <c:val>
            <c:numRef>
              <c:f>Лист1!$D$16:$D$22</c:f>
              <c:numCache>
                <c:formatCode>General</c:formatCode>
                <c:ptCount val="7"/>
                <c:pt idx="0">
                  <c:v>158322.21</c:v>
                </c:pt>
                <c:pt idx="1">
                  <c:v>19687.490000000002</c:v>
                </c:pt>
                <c:pt idx="2">
                  <c:v>429278.18</c:v>
                </c:pt>
                <c:pt idx="3">
                  <c:v>424439.87</c:v>
                </c:pt>
                <c:pt idx="4" formatCode="0.00">
                  <c:v>1</c:v>
                </c:pt>
                <c:pt idx="5">
                  <c:v>16087.2</c:v>
                </c:pt>
                <c:pt idx="6" formatCode="0.00">
                  <c:v>-11249.89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E6D-466A-BBA3-24D0BCA789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586304"/>
        <c:axId val="23587840"/>
        <c:axId val="0"/>
      </c:bar3DChart>
      <c:catAx>
        <c:axId val="2358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87840"/>
        <c:crosses val="autoZero"/>
        <c:auto val="1"/>
        <c:lblAlgn val="ctr"/>
        <c:lblOffset val="100"/>
        <c:noMultiLvlLbl val="0"/>
      </c:catAx>
      <c:valAx>
        <c:axId val="2358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86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48827079551889E-2"/>
          <c:y val="0.84815051459856305"/>
          <c:w val="0.52176669056646841"/>
          <c:h val="0.116049962728405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Лист2!$B$2</c:f>
              <c:strCache>
                <c:ptCount val="1"/>
                <c:pt idx="0">
                  <c:v>Код</c:v>
                </c:pt>
              </c:strCache>
            </c:strRef>
          </c:tx>
          <c:invertIfNegative val="0"/>
          <c:cat>
            <c:strRef>
              <c:f>Лист2!$A$3:$A$11</c:f>
              <c:strCache>
                <c:ptCount val="9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Культура и кинематография</c:v>
                </c:pt>
                <c:pt idx="4">
                  <c:v>Жилищно-коммунальное хозяйство</c:v>
                </c:pt>
                <c:pt idx="5">
                  <c:v>Национальная экономика</c:v>
                </c:pt>
                <c:pt idx="6">
                  <c:v>Обслуживание государственного (муниципального)долга</c:v>
                </c:pt>
                <c:pt idx="7">
                  <c:v>Физическая культура и спорт</c:v>
                </c:pt>
                <c:pt idx="8">
                  <c:v>Национальная безопасность и правоохранительная деятельность</c:v>
                </c:pt>
              </c:strCache>
            </c:strRef>
          </c:cat>
          <c:val>
            <c:numRef>
              <c:f>Лист2!$B$3:$B$11</c:f>
              <c:numCache>
                <c:formatCode>General</c:formatCode>
                <c:ptCount val="9"/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0-E048-45C2-BF27-EE94A25231D5}"/>
            </c:ext>
          </c:extLst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Уточненная роспись/план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1.5040299281500033E-2"/>
                  <c:y val="-2.094356188311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040299281500033E-2"/>
                  <c:y val="-6.283068564933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72999346818213E-3"/>
                  <c:y val="-1.0471780941556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691997387272852E-3"/>
                  <c:y val="-8.3774247532452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8364996734091065E-3"/>
                  <c:y val="-1.2566137129867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5710995427727482E-3"/>
                  <c:y val="2.094356188311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2037996080909278E-3"/>
                  <c:y val="-8.3774247532452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2037996080909278E-3"/>
                  <c:y val="-6.283068564933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Лист2!$A$3:$A$11</c:f>
              <c:strCache>
                <c:ptCount val="9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Культура и кинематография</c:v>
                </c:pt>
                <c:pt idx="4">
                  <c:v>Жилищно-коммунальное хозяйство</c:v>
                </c:pt>
                <c:pt idx="5">
                  <c:v>Национальная экономика</c:v>
                </c:pt>
                <c:pt idx="6">
                  <c:v>Обслуживание государственного (муниципального)долга</c:v>
                </c:pt>
                <c:pt idx="7">
                  <c:v>Физическая культура и спорт</c:v>
                </c:pt>
                <c:pt idx="8">
                  <c:v>Национальная безопасность и правоохранительная деятельность</c:v>
                </c:pt>
              </c:strCache>
            </c:strRef>
          </c:cat>
          <c:val>
            <c:numRef>
              <c:f>Лист2!$C$3:$C$11</c:f>
              <c:numCache>
                <c:formatCode>0.00;[Red]0.00</c:formatCode>
                <c:ptCount val="9"/>
                <c:pt idx="0">
                  <c:v>150</c:v>
                </c:pt>
                <c:pt idx="1">
                  <c:v>5602.42</c:v>
                </c:pt>
                <c:pt idx="2">
                  <c:v>15089.07</c:v>
                </c:pt>
                <c:pt idx="3">
                  <c:v>36776.69</c:v>
                </c:pt>
                <c:pt idx="4">
                  <c:v>310402.02</c:v>
                </c:pt>
                <c:pt idx="5">
                  <c:v>307257.34999999998</c:v>
                </c:pt>
                <c:pt idx="6">
                  <c:v>3710</c:v>
                </c:pt>
                <c:pt idx="7">
                  <c:v>161.05000000000001</c:v>
                </c:pt>
                <c:pt idx="8">
                  <c:v>2031.05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48-45C2-BF27-EE94A25231D5}"/>
            </c:ext>
          </c:extLst>
        </c:ser>
        <c:ser>
          <c:idx val="2"/>
          <c:order val="2"/>
          <c:tx>
            <c:strRef>
              <c:f>Лист2!$D$2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8.2037996080909278E-3"/>
                  <c:y val="-2.094356188311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779584144876086E-3"/>
                  <c:y val="-2.0919155212572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48-45C2-BF27-EE94A25231D5}"/>
                </c:ext>
              </c:extLst>
            </c:dLbl>
            <c:dLbl>
              <c:idx val="2"/>
              <c:layout>
                <c:manualLayout>
                  <c:x val="-2.7405212470335244E-3"/>
                  <c:y val="-4.1874920430955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48-45C2-BF27-EE94A25231D5}"/>
                </c:ext>
              </c:extLst>
            </c:dLbl>
            <c:dLbl>
              <c:idx val="3"/>
              <c:layout>
                <c:manualLayout>
                  <c:x val="1.363747108079892E-3"/>
                  <c:y val="-3.1403139489399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48-45C2-BF27-EE94A25231D5}"/>
                </c:ext>
              </c:extLst>
            </c:dLbl>
            <c:dLbl>
              <c:idx val="4"/>
              <c:layout>
                <c:manualLayout>
                  <c:x val="2.1872061852773236E-2"/>
                  <c:y val="-2.0902334399091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48-45C2-BF27-EE94A25231D5}"/>
                </c:ext>
              </c:extLst>
            </c:dLbl>
            <c:dLbl>
              <c:idx val="5"/>
              <c:layout>
                <c:manualLayout>
                  <c:x val="3.8284398171090993E-2"/>
                  <c:y val="-1.6755014416426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5710995427727482E-3"/>
                  <c:y val="-1.88492056948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8364996734091065E-3"/>
                  <c:y val="-2.3037918071424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040299281500033E-2"/>
                  <c:y val="-2.3037918071424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3672999346819215E-3"/>
                  <c:y val="-1.6754849506490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6407491554769775E-2"/>
                  <c:y val="-1.4660493318179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Лист2!$A$3:$A$11</c:f>
              <c:strCache>
                <c:ptCount val="9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Культура и кинематография</c:v>
                </c:pt>
                <c:pt idx="4">
                  <c:v>Жилищно-коммунальное хозяйство</c:v>
                </c:pt>
                <c:pt idx="5">
                  <c:v>Национальная экономика</c:v>
                </c:pt>
                <c:pt idx="6">
                  <c:v>Обслуживание государственного (муниципального)долга</c:v>
                </c:pt>
                <c:pt idx="7">
                  <c:v>Физическая культура и спорт</c:v>
                </c:pt>
                <c:pt idx="8">
                  <c:v>Национальная безопасность и правоохранительная деятельность</c:v>
                </c:pt>
              </c:strCache>
            </c:strRef>
          </c:cat>
          <c:val>
            <c:numRef>
              <c:f>Лист2!$D$3:$D$11</c:f>
              <c:numCache>
                <c:formatCode>0.00;[Red]0.00</c:formatCode>
                <c:ptCount val="9"/>
                <c:pt idx="0">
                  <c:v>150</c:v>
                </c:pt>
                <c:pt idx="1">
                  <c:v>5602.42</c:v>
                </c:pt>
                <c:pt idx="2">
                  <c:v>13380.59</c:v>
                </c:pt>
                <c:pt idx="3">
                  <c:v>36773.83</c:v>
                </c:pt>
                <c:pt idx="4">
                  <c:v>258662.43</c:v>
                </c:pt>
                <c:pt idx="5">
                  <c:v>292232.27</c:v>
                </c:pt>
                <c:pt idx="6">
                  <c:v>3700.27</c:v>
                </c:pt>
                <c:pt idx="7">
                  <c:v>158.94999999999999</c:v>
                </c:pt>
                <c:pt idx="8">
                  <c:v>1997.34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048-45C2-BF27-EE94A25231D5}"/>
            </c:ext>
          </c:extLst>
        </c:ser>
        <c:ser>
          <c:idx val="3"/>
          <c:order val="3"/>
          <c:tx>
            <c:strRef>
              <c:f>Лист2!$E$2</c:f>
              <c:strCache>
                <c:ptCount val="1"/>
                <c:pt idx="0">
                  <c:v>% Исполнения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dLbl>
              <c:idx val="0"/>
              <c:layout>
                <c:manualLayout>
                  <c:x val="9.5439688669034708E-3"/>
                  <c:y val="-3.1419465573071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48-45C2-BF27-EE94A25231D5}"/>
                </c:ext>
              </c:extLst>
            </c:dLbl>
            <c:dLbl>
              <c:idx val="1"/>
              <c:layout>
                <c:manualLayout>
                  <c:x val="8.1790374832896029E-3"/>
                  <c:y val="-8.3774247532452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48-45C2-BF27-EE94A25231D5}"/>
                </c:ext>
              </c:extLst>
            </c:dLbl>
            <c:dLbl>
              <c:idx val="2"/>
              <c:layout>
                <c:manualLayout>
                  <c:x val="1.3566414548760338E-3"/>
                  <c:y val="-4.180631789754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48-45C2-BF27-EE94A25231D5}"/>
                </c:ext>
              </c:extLst>
            </c:dLbl>
            <c:dLbl>
              <c:idx val="3"/>
              <c:layout>
                <c:manualLayout>
                  <c:x val="5.4585412589214979E-3"/>
                  <c:y val="-4.180631789754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48-45C2-BF27-EE94A25231D5}"/>
                </c:ext>
              </c:extLst>
            </c:dLbl>
            <c:dLbl>
              <c:idx val="4"/>
              <c:layout>
                <c:manualLayout>
                  <c:x val="1.3668262244682306E-2"/>
                  <c:y val="-1.6754849506490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48-45C2-BF27-EE94A25231D5}"/>
                </c:ext>
              </c:extLst>
            </c:dLbl>
            <c:dLbl>
              <c:idx val="5"/>
              <c:layout>
                <c:manualLayout>
                  <c:x val="1.5040299281500033E-2"/>
                  <c:y val="-2.094356188311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407599216181856E-2"/>
                  <c:y val="-4.1887123766226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305699412136391E-2"/>
                  <c:y val="-2.094356188311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345998693636426E-2"/>
                  <c:y val="-8.3774247532452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3672891685406032E-2"/>
                  <c:y val="-1.4660493318179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1876798954909241E-2"/>
                  <c:y val="-6.283068564933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Лист2!$A$3:$A$11</c:f>
              <c:strCache>
                <c:ptCount val="9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Культура и кинематография</c:v>
                </c:pt>
                <c:pt idx="4">
                  <c:v>Жилищно-коммунальное хозяйство</c:v>
                </c:pt>
                <c:pt idx="5">
                  <c:v>Национальная экономика</c:v>
                </c:pt>
                <c:pt idx="6">
                  <c:v>Обслуживание государственного (муниципального)долга</c:v>
                </c:pt>
                <c:pt idx="7">
                  <c:v>Физическая культура и спорт</c:v>
                </c:pt>
                <c:pt idx="8">
                  <c:v>Национальная безопасность и правоохранительная деятельность</c:v>
                </c:pt>
              </c:strCache>
            </c:strRef>
          </c:cat>
          <c:val>
            <c:numRef>
              <c:f>Лист2!$E$3:$E$11</c:f>
              <c:numCache>
                <c:formatCode>0.00%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0.88680000000000003</c:v>
                </c:pt>
                <c:pt idx="3">
                  <c:v>0.99990000000000001</c:v>
                </c:pt>
                <c:pt idx="4">
                  <c:v>0.83330000000000004</c:v>
                </c:pt>
                <c:pt idx="5">
                  <c:v>0.95109999999999995</c:v>
                </c:pt>
                <c:pt idx="6">
                  <c:v>0.99739999999999995</c:v>
                </c:pt>
                <c:pt idx="7">
                  <c:v>0.98699999999999999</c:v>
                </c:pt>
                <c:pt idx="8">
                  <c:v>0.98340000000000005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048-45C2-BF27-EE94A2523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gapDepth val="184"/>
        <c:shape val="cylinder"/>
        <c:axId val="23374080"/>
        <c:axId val="23379968"/>
        <c:axId val="0"/>
      </c:bar3DChart>
      <c:catAx>
        <c:axId val="23374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379968"/>
        <c:crosses val="autoZero"/>
        <c:auto val="1"/>
        <c:lblAlgn val="ctr"/>
        <c:lblOffset val="100"/>
        <c:noMultiLvlLbl val="0"/>
      </c:catAx>
      <c:valAx>
        <c:axId val="23379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374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202086570282391E-2"/>
          <c:y val="5.1587301587301584E-2"/>
          <c:w val="0.90731407842414347"/>
          <c:h val="0.72077740282464697"/>
        </c:manualLayout>
      </c:layout>
      <c:lineChart>
        <c:grouping val="standard"/>
        <c:varyColors val="0"/>
        <c:ser>
          <c:idx val="0"/>
          <c:order val="0"/>
          <c:tx>
            <c:strRef>
              <c:f>'[Цифры диаграммы.xlsx]Лист3'!$B$1</c:f>
              <c:strCache>
                <c:ptCount val="1"/>
                <c:pt idx="0">
                  <c:v>Кредиты кредитных
организаций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'[Цифры диаграммы.xlsx]Лист3'!$A$2:$A$6</c:f>
              <c:strCache>
                <c:ptCount val="5"/>
                <c:pt idx="0">
                  <c:v>на 01.01.2018</c:v>
                </c:pt>
                <c:pt idx="1">
                  <c:v>на 01.01.2019</c:v>
                </c:pt>
                <c:pt idx="2">
                  <c:v>на 01.01.2020</c:v>
                </c:pt>
                <c:pt idx="3">
                  <c:v>на 01.01.2021</c:v>
                </c:pt>
                <c:pt idx="4">
                  <c:v>на 01.01.2022</c:v>
                </c:pt>
              </c:strCache>
            </c:strRef>
          </c:cat>
          <c:val>
            <c:numRef>
              <c:f>'[Цифры диаграммы.xlsx]Лист3'!$B$2:$B$6</c:f>
              <c:numCache>
                <c:formatCode>0.00</c:formatCode>
                <c:ptCount val="5"/>
                <c:pt idx="0">
                  <c:v>184700</c:v>
                </c:pt>
                <c:pt idx="1">
                  <c:v>213480</c:v>
                </c:pt>
                <c:pt idx="2">
                  <c:v>227000</c:v>
                </c:pt>
                <c:pt idx="3">
                  <c:v>202500</c:v>
                </c:pt>
                <c:pt idx="4">
                  <c:v>82829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E67-4263-9DFC-A352350AA7F4}"/>
            </c:ext>
          </c:extLst>
        </c:ser>
        <c:ser>
          <c:idx val="1"/>
          <c:order val="1"/>
          <c:tx>
            <c:strRef>
              <c:f>'[Цифры диаграммы.xlsx]Лист3'!$C$1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'[Цифры диаграммы.xlsx]Лист3'!$A$2:$A$6</c:f>
              <c:strCache>
                <c:ptCount val="5"/>
                <c:pt idx="0">
                  <c:v>на 01.01.2018</c:v>
                </c:pt>
                <c:pt idx="1">
                  <c:v>на 01.01.2019</c:v>
                </c:pt>
                <c:pt idx="2">
                  <c:v>на 01.01.2020</c:v>
                </c:pt>
                <c:pt idx="3">
                  <c:v>на 01.01.2021</c:v>
                </c:pt>
                <c:pt idx="4">
                  <c:v>на 01.01.2022</c:v>
                </c:pt>
              </c:strCache>
            </c:strRef>
          </c:cat>
          <c:val>
            <c:numRef>
              <c:f>'[Цифры диаграммы.xlsx]Лист3'!$C$2:$C$6</c:f>
              <c:numCache>
                <c:formatCode>0.00</c:formatCode>
                <c:ptCount val="5"/>
                <c:pt idx="0">
                  <c:v>75007.600000000006</c:v>
                </c:pt>
                <c:pt idx="1">
                  <c:v>71837.899999999994</c:v>
                </c:pt>
                <c:pt idx="2">
                  <c:v>67890.3</c:v>
                </c:pt>
                <c:pt idx="3">
                  <c:v>67890.3</c:v>
                </c:pt>
                <c:pt idx="4">
                  <c:v>153334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E67-4263-9DFC-A352350AA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115968"/>
        <c:axId val="76117888"/>
      </c:lineChart>
      <c:catAx>
        <c:axId val="7611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17888"/>
        <c:crosses val="autoZero"/>
        <c:auto val="1"/>
        <c:lblAlgn val="ctr"/>
        <c:lblOffset val="100"/>
        <c:noMultiLvlLbl val="0"/>
      </c:catAx>
      <c:valAx>
        <c:axId val="76117888"/>
        <c:scaling>
          <c:orientation val="minMax"/>
          <c:max val="25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1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Муниципальный долг города Боровичи, тыс.рублей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Кредиты кредитных организаций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</c:numCache>
            </c:numRef>
          </c:cat>
          <c:val>
            <c:numRef>
              <c:f>Лист1!$B$2:$B$6</c:f>
              <c:numCache>
                <c:formatCode>_-* #,##0.00_-;\-* #,##0.00_-;_-* "-"??_-;_-@_-</c:formatCode>
                <c:ptCount val="5"/>
                <c:pt idx="0">
                  <c:v>29600</c:v>
                </c:pt>
                <c:pt idx="1">
                  <c:v>30600</c:v>
                </c:pt>
                <c:pt idx="2">
                  <c:v>35084.9</c:v>
                </c:pt>
                <c:pt idx="3">
                  <c:v>46000</c:v>
                </c:pt>
                <c:pt idx="4">
                  <c:v>54900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D1E-433D-8D83-CF3E79E589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</c:numCache>
            </c:numRef>
          </c:cat>
          <c:val>
            <c:numRef>
              <c:f>Лист1!$C$2:$C$6</c:f>
              <c:numCache>
                <c:formatCode>_-* #,##0.00_-;\-* #,##0.00_-;_-* "-"??_-;_-@_-</c:formatCode>
                <c:ptCount val="5"/>
                <c:pt idx="0">
                  <c:v>1015.17</c:v>
                </c:pt>
                <c:pt idx="1">
                  <c:v>1015.17</c:v>
                </c:pt>
                <c:pt idx="2">
                  <c:v>609.16999999999996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3D1E-433D-8D83-CF3E79E58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523456"/>
        <c:axId val="86573056"/>
      </c:lineChart>
      <c:dateAx>
        <c:axId val="85523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573056"/>
        <c:crosses val="autoZero"/>
        <c:auto val="1"/>
        <c:lblOffset val="100"/>
        <c:baseTimeUnit val="years"/>
      </c:dateAx>
      <c:valAx>
        <c:axId val="86573056"/>
        <c:scaling>
          <c:orientation val="minMax"/>
        </c:scaling>
        <c:delete val="0"/>
        <c:axPos val="l"/>
        <c:numFmt formatCode="_-* #,##0.00_-;\-* #,##0.00_-;_-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523456"/>
        <c:crosses val="autoZero"/>
        <c:crossBetween val="between"/>
      </c:valAx>
      <c:spPr>
        <a:noFill/>
        <a:ln>
          <a:noFill/>
        </a:ln>
        <a:effectLst>
          <a:glow rad="127000">
            <a:schemeClr val="accent1">
              <a:lumMod val="20000"/>
              <a:lumOff val="80000"/>
            </a:schemeClr>
          </a:glow>
          <a:outerShdw blurRad="50800" dist="50800" dir="5400000" sx="1000" sy="1000" algn="ctr" rotWithShape="0">
            <a:srgbClr val="000000"/>
          </a:outerShdw>
        </a:effectLst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BE2AA">
              <a:alpha val="3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24985" y="2106879"/>
            <a:ext cx="143192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5416" y="2716783"/>
            <a:ext cx="7249159" cy="2994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849" y="1891283"/>
            <a:ext cx="8095488" cy="3032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353907" y="1981200"/>
            <a:ext cx="8235244" cy="2623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pc="-5" dirty="0"/>
              <a:t>Отчет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pc="-5" dirty="0" err="1"/>
              <a:t>об</a:t>
            </a:r>
            <a:r>
              <a:rPr spc="-5" dirty="0"/>
              <a:t> </a:t>
            </a:r>
            <a:r>
              <a:rPr spc="-15" dirty="0"/>
              <a:t>исполнении </a:t>
            </a:r>
            <a:r>
              <a:rPr spc="-40" dirty="0" err="1"/>
              <a:t>бюджета</a:t>
            </a:r>
            <a:r>
              <a:rPr spc="-40" dirty="0"/>
              <a:t>  </a:t>
            </a:r>
            <a:r>
              <a:rPr lang="ru-RU" spc="-25" dirty="0"/>
              <a:t>города Боровичи</a:t>
            </a:r>
            <a:r>
              <a:rPr spc="-90" dirty="0"/>
              <a:t> </a:t>
            </a:r>
            <a:endParaRPr lang="ru-RU" spc="-90" dirty="0"/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800" spc="-5" dirty="0"/>
              <a:t>202</a:t>
            </a:r>
            <a:r>
              <a:rPr lang="ru-RU" sz="4800" spc="-5" dirty="0"/>
              <a:t>1</a:t>
            </a:r>
            <a:r>
              <a:rPr sz="4800" spc="-5" dirty="0"/>
              <a:t> </a:t>
            </a:r>
            <a:r>
              <a:rPr sz="4800" spc="-90" dirty="0"/>
              <a:t>год</a:t>
            </a:r>
            <a:endParaRPr sz="4800" dirty="0"/>
          </a:p>
        </p:txBody>
      </p:sp>
      <p:sp>
        <p:nvSpPr>
          <p:cNvPr id="11" name="object 11"/>
          <p:cNvSpPr/>
          <p:nvPr/>
        </p:nvSpPr>
        <p:spPr>
          <a:xfrm>
            <a:off x="217" y="0"/>
            <a:ext cx="1570990" cy="18274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205876"/>
              </p:ext>
            </p:extLst>
          </p:nvPr>
        </p:nvGraphicFramePr>
        <p:xfrm>
          <a:off x="-1424" y="-296352"/>
          <a:ext cx="9144000" cy="7184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00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33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66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07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01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223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факт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2915">
                        <a:lnSpc>
                          <a:spcPts val="1870"/>
                        </a:lnSpc>
                        <a:tabLst/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%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исполнения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0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197485" marR="188595" indent="138430">
                        <a:lnSpc>
                          <a:spcPts val="1920"/>
                        </a:lnSpc>
                        <a:spcBef>
                          <a:spcPts val="1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план  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ой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ts val="1870"/>
                        </a:lnSpc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Факт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336550" marR="203835" indent="-121920">
                        <a:lnSpc>
                          <a:spcPts val="1920"/>
                        </a:lnSpc>
                        <a:spcBef>
                          <a:spcPts val="15"/>
                        </a:spcBef>
                        <a:tabLst>
                          <a:tab pos="896938" algn="l"/>
                        </a:tabLst>
                      </a:pPr>
                      <a:r>
                        <a:rPr lang="ru-RU" sz="1600" spc="-90" baseline="0" dirty="0" smtClean="0">
                          <a:latin typeface="Times New Roman"/>
                          <a:cs typeface="Times New Roman"/>
                        </a:rPr>
                        <a:t> к плану 2021 года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118745" indent="83820">
                        <a:lnSpc>
                          <a:spcPts val="192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факту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 202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3256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Налоговые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155 937,90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160 948,20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158 322,21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spc="-15" dirty="0">
                          <a:latin typeface="Times New Roman"/>
                          <a:cs typeface="Times New Roman"/>
                        </a:rPr>
                        <a:t>98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spc="-1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53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3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Неналоговые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19 030,15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16 039,28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19 687,49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122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spc="-25" dirty="0">
                          <a:latin typeface="Times New Roman"/>
                          <a:cs typeface="Times New Roman"/>
                        </a:rPr>
                        <a:t>103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spc="-25" dirty="0">
                          <a:latin typeface="Times New Roman"/>
                          <a:cs typeface="Times New Roman"/>
                        </a:rPr>
                        <a:t>45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8168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  <a:tabLst>
                          <a:tab pos="1463040" algn="l"/>
                        </a:tabLst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ИТОГО	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собственные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2115"/>
                        </a:lnSpc>
                      </a:pP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174 968,05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176 987,48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178 009,70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spc="-15" dirty="0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spc="-15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74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Безвозмездные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211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поступления,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числе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230 704,01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443 074,90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429 278,18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96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186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07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116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Субвенции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1,00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1,00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1,00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Субсидии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154 246,49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438 236,59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424 439,87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96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275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1116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  <a:tabLst>
                          <a:tab pos="125095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Иные	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межбюджетные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211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трансферты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75 716,36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16 087,20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1272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16 087,20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00,0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  <a:tabLst>
                          <a:tab pos="1250950" algn="l"/>
                        </a:tabLst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Доходы от возврата остатков субсидий</a:t>
                      </a:r>
                      <a:r>
                        <a:rPr lang="ru-RU" sz="1800" baseline="0" dirty="0">
                          <a:latin typeface="Times New Roman"/>
                          <a:cs typeface="Times New Roman"/>
                        </a:rPr>
                        <a:t> , субвенций и иных </a:t>
                      </a:r>
                      <a:r>
                        <a:rPr lang="ru-RU" sz="1800" baseline="0" dirty="0" err="1">
                          <a:latin typeface="Times New Roman"/>
                          <a:cs typeface="Times New Roman"/>
                        </a:rPr>
                        <a:t>МБТ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740,17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3,30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1272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3,30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100,0%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0,45%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 marL="67945" marR="60325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Возврат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остатков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субсидий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субвенций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-11253,19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-11253,19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8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230636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ВСЕГО: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b="1" spc="-5" dirty="0">
                          <a:latin typeface="Times New Roman"/>
                          <a:cs typeface="Times New Roman"/>
                        </a:rPr>
                        <a:t>405 672,06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b="1" spc="-5" dirty="0">
                          <a:latin typeface="Times New Roman"/>
                          <a:cs typeface="Times New Roman"/>
                        </a:rPr>
                        <a:t>620 062,38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b="1" spc="-5" dirty="0">
                          <a:latin typeface="Times New Roman"/>
                          <a:cs typeface="Times New Roman"/>
                        </a:rPr>
                        <a:t>607 287,88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97,9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149,70%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325" y="833"/>
            <a:ext cx="3124199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Анализ </a:t>
            </a:r>
            <a:r>
              <a:rPr sz="2000" b="1" spc="-25" dirty="0">
                <a:solidFill>
                  <a:srgbClr val="943735"/>
                </a:solidFill>
                <a:latin typeface="Times New Roman"/>
                <a:cs typeface="Times New Roman"/>
              </a:rPr>
              <a:t>доходной </a:t>
            </a: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части </a:t>
            </a:r>
            <a:r>
              <a:rPr sz="2000" b="1" spc="-20" dirty="0" err="1">
                <a:solidFill>
                  <a:srgbClr val="943735"/>
                </a:solidFill>
                <a:latin typeface="Times New Roman"/>
                <a:cs typeface="Times New Roman"/>
              </a:rPr>
              <a:t>бюджета</a:t>
            </a:r>
            <a:r>
              <a:rPr sz="2000" b="1" spc="-2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15" dirty="0">
                <a:solidFill>
                  <a:srgbClr val="943735"/>
                </a:solidFill>
                <a:latin typeface="Times New Roman"/>
                <a:cs typeface="Times New Roman"/>
              </a:rPr>
              <a:t>города Боровичи тыс. руб.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144852"/>
              </p:ext>
            </p:extLst>
          </p:nvPr>
        </p:nvGraphicFramePr>
        <p:xfrm>
          <a:off x="-144780" y="609600"/>
          <a:ext cx="9288780" cy="638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1639" y="-17477"/>
            <a:ext cx="8284128" cy="769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1840864">
              <a:lnSpc>
                <a:spcPct val="120100"/>
              </a:lnSpc>
              <a:spcBef>
                <a:spcPts val="100"/>
              </a:spcBef>
            </a:pPr>
            <a:r>
              <a:rPr lang="ru-RU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А</a:t>
            </a:r>
            <a:r>
              <a:rPr lang="ru-RU" b="1" spc="-5" dirty="0" smtClean="0">
                <a:solidFill>
                  <a:srgbClr val="943735"/>
                </a:solidFill>
                <a:latin typeface="Times New Roman"/>
                <a:cs typeface="Times New Roman"/>
              </a:rPr>
              <a:t>нализ </a:t>
            </a:r>
            <a:r>
              <a:rPr lang="ru-RU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доходной части бюджета города </a:t>
            </a:r>
            <a:r>
              <a:rPr lang="ru-RU" b="1" spc="-5" dirty="0" smtClean="0">
                <a:solidFill>
                  <a:srgbClr val="943735"/>
                </a:solidFill>
                <a:latin typeface="Times New Roman"/>
                <a:cs typeface="Times New Roman"/>
              </a:rPr>
              <a:t>Боровичи, тыс. руб. </a:t>
            </a:r>
            <a:endParaRPr lang="ru-RU" b="1" spc="-5" dirty="0">
              <a:solidFill>
                <a:srgbClr val="943735"/>
              </a:solidFill>
              <a:latin typeface="Times New Roman"/>
              <a:cs typeface="Times New Roman"/>
            </a:endParaRPr>
          </a:p>
          <a:p>
            <a:pPr marL="12700" marR="5080" indent="1840864">
              <a:lnSpc>
                <a:spcPct val="12010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943735"/>
                </a:solidFill>
                <a:latin typeface="Times New Roman"/>
                <a:cs typeface="Times New Roman"/>
              </a:rPr>
              <a:t>				</a:t>
            </a:r>
            <a:endParaRPr lang="ru-RU" b="1" spc="-5" dirty="0">
              <a:solidFill>
                <a:srgbClr val="943735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637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847" y="23875"/>
            <a:ext cx="855980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 err="1">
                <a:solidFill>
                  <a:srgbClr val="943735"/>
                </a:solidFill>
                <a:latin typeface="Times New Roman"/>
                <a:cs typeface="Times New Roman"/>
              </a:rPr>
              <a:t>Анализ</a:t>
            </a: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 err="1">
                <a:solidFill>
                  <a:srgbClr val="943735"/>
                </a:solidFill>
                <a:latin typeface="Times New Roman"/>
                <a:cs typeface="Times New Roman"/>
              </a:rPr>
              <a:t>расходной</a:t>
            </a:r>
            <a:r>
              <a:rPr sz="2000" b="1" spc="-2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dirty="0" err="1">
                <a:solidFill>
                  <a:srgbClr val="943735"/>
                </a:solidFill>
                <a:latin typeface="Times New Roman"/>
                <a:cs typeface="Times New Roman"/>
              </a:rPr>
              <a:t>части</a:t>
            </a: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 err="1">
                <a:solidFill>
                  <a:srgbClr val="943735"/>
                </a:solidFill>
                <a:latin typeface="Times New Roman"/>
                <a:cs typeface="Times New Roman"/>
              </a:rPr>
              <a:t>бюджета</a:t>
            </a:r>
            <a:r>
              <a:rPr sz="2000" b="1" spc="-2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15" dirty="0">
                <a:solidFill>
                  <a:srgbClr val="943735"/>
                </a:solidFill>
                <a:latin typeface="Times New Roman"/>
                <a:cs typeface="Times New Roman"/>
              </a:rPr>
              <a:t>города Боровичи тыс. руб.</a:t>
            </a:r>
            <a:endParaRPr sz="2000" dirty="0">
              <a:latin typeface="Times New Roman"/>
              <a:cs typeface="Times New Roman"/>
            </a:endParaRPr>
          </a:p>
          <a:p>
            <a:pPr marL="7501255"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522654"/>
              </p:ext>
            </p:extLst>
          </p:nvPr>
        </p:nvGraphicFramePr>
        <p:xfrm>
          <a:off x="628790" y="838200"/>
          <a:ext cx="7955913" cy="5379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3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27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8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903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11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ru-RU"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Уточненная</a:t>
                      </a:r>
                      <a:r>
                        <a:rPr lang="ru-RU" sz="1600" b="1" spc="-5" baseline="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роспись/план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ru-RU"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Исполнение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ru-RU"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lang="ru-RU" sz="1600" b="1" spc="-5" baseline="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Исполнения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ru-RU" sz="1600" b="1" spc="-30" dirty="0" err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Уд.вес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8139">
                <a:tc>
                  <a:txBody>
                    <a:bodyPr/>
                    <a:lstStyle/>
                    <a:p>
                      <a:pPr marL="6985" marR="662305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ще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дар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ств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енные  вопросы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15089,07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13380,59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88,68%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1566">
                <a:tc>
                  <a:txBody>
                    <a:bodyPr/>
                    <a:lstStyle/>
                    <a:p>
                      <a:pPr marL="6985" algn="just">
                        <a:lnSpc>
                          <a:spcPts val="2160"/>
                        </a:lnSpc>
                        <a:spcBef>
                          <a:spcPts val="25"/>
                        </a:spcBef>
                        <a:tabLst>
                          <a:tab pos="8845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Национальная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безопасность  и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пра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хранит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ая  деятельность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2031,05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1997,343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98,34%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0,33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354">
                <a:tc>
                  <a:txBody>
                    <a:bodyPr/>
                    <a:lstStyle/>
                    <a:p>
                      <a:pPr marL="6985">
                        <a:lnSpc>
                          <a:spcPts val="211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Национальная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экономика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5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307 257,35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292 232,27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95,11%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47,71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2482">
                <a:tc>
                  <a:txBody>
                    <a:bodyPr/>
                    <a:lstStyle/>
                    <a:p>
                      <a:pPr marL="6985">
                        <a:lnSpc>
                          <a:spcPts val="2115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Жилищно-коммунальное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хозяйство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310 402,02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258 662,43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83,33%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42,22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5354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Образование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150,00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150,00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100,00%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0,2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5355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Культура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кинематография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36776,69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36773,83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99,99%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6,00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354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Социальная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политика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5602,42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5602,42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100,00%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0,91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927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Физическая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культура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спорт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161,05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158,95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98,70%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0,03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5354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spc="-5" dirty="0" err="1">
                          <a:latin typeface="Times New Roman"/>
                          <a:cs typeface="Times New Roman"/>
                        </a:rPr>
                        <a:t>Обслуживание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гос</a:t>
                      </a:r>
                      <a:r>
                        <a:rPr lang="ru-RU" sz="1800" dirty="0" err="1" smtClean="0">
                          <a:latin typeface="Times New Roman"/>
                          <a:cs typeface="Times New Roman"/>
                        </a:rPr>
                        <a:t>ударственного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(муниципального)</a:t>
                      </a:r>
                      <a:r>
                        <a:rPr sz="1800" spc="-5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долга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3710,00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3700,27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99,74%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0,60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5355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ВСЕГО</a:t>
                      </a: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70" dirty="0">
                          <a:latin typeface="Times New Roman"/>
                          <a:cs typeface="Times New Roman"/>
                        </a:rPr>
                        <a:t>РАСХОДОВ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681 179,65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612658,10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89,94%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20"/>
                        </a:lnSpc>
                      </a:pPr>
                      <a:r>
                        <a:rPr lang="ru-RU" sz="18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30673"/>
              </p:ext>
            </p:extLst>
          </p:nvPr>
        </p:nvGraphicFramePr>
        <p:xfrm>
          <a:off x="-25188" y="794084"/>
          <a:ext cx="9288379" cy="6063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9602" y="27062"/>
            <a:ext cx="56388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74613">
              <a:lnSpc>
                <a:spcPct val="120100"/>
              </a:lnSpc>
              <a:spcBef>
                <a:spcPts val="100"/>
              </a:spcBef>
            </a:pPr>
            <a:r>
              <a:rPr lang="ru-RU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Анализ расходной части бюджета города Боровичи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3924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5852" y="137922"/>
            <a:ext cx="7635748" cy="8992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0864">
              <a:lnSpc>
                <a:spcPct val="120100"/>
              </a:lnSpc>
              <a:spcBef>
                <a:spcPts val="100"/>
              </a:spcBef>
            </a:pPr>
            <a:r>
              <a:rPr lang="ru-RU" sz="2400" spc="-5" dirty="0"/>
              <a:t>Муниципальный долг города  Боровичи, </a:t>
            </a:r>
            <a:br>
              <a:rPr lang="ru-RU" sz="2400" spc="-5" dirty="0"/>
            </a:br>
            <a:r>
              <a:rPr lang="ru-RU" sz="2400" spc="-5" dirty="0"/>
              <a:t>					тыс</a:t>
            </a:r>
            <a:r>
              <a:rPr lang="ru-RU" sz="2400" spc="-5" dirty="0" smtClean="0"/>
              <a:t>. руб</a:t>
            </a:r>
            <a:r>
              <a:rPr lang="ru-RU" sz="2400" spc="-5" dirty="0"/>
              <a:t>.</a:t>
            </a:r>
            <a:endParaRPr sz="2400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91184" cy="1290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56085"/>
              </p:ext>
            </p:extLst>
          </p:nvPr>
        </p:nvGraphicFramePr>
        <p:xfrm>
          <a:off x="1039812" y="1212850"/>
          <a:ext cx="7346313" cy="1988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5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71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101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9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Кредиты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кредитных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организаций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ts val="185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Бюджетные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кредиты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305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01.01.201</a:t>
                      </a: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8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29 600,00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1015,17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7781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309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01.01.201</a:t>
                      </a: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9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9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lang="ru-RU" sz="1600" spc="-5" baseline="0" dirty="0">
                          <a:latin typeface="Times New Roman"/>
                          <a:cs typeface="Times New Roman"/>
                        </a:rPr>
                        <a:t> 600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9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1015,17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01.01.20</a:t>
                      </a: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20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35 084,9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609,17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723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01.01.20</a:t>
                      </a: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21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46 000,00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723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01.01.202</a:t>
                      </a: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2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lang="ru-RU" sz="1600" spc="-5" dirty="0">
                          <a:latin typeface="Times New Roman"/>
                          <a:cs typeface="Times New Roman"/>
                        </a:rPr>
                        <a:t>54 900,00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1757172" y="3518915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>
                <a:moveTo>
                  <a:pt x="0" y="0"/>
                </a:moveTo>
                <a:lnTo>
                  <a:pt x="518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1" name="Диаграмма 50">
            <a:extLst>
              <a:ext uri="{FF2B5EF4-FFF2-40B4-BE49-F238E27FC236}">
                <a16:creationId xmlns="" xmlns:a16="http://schemas.microsoft.com/office/drawing/2014/main" id="{EB557212-8073-4FD7-A28F-009BD6B743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41820"/>
              </p:ext>
            </p:extLst>
          </p:nvPr>
        </p:nvGraphicFramePr>
        <p:xfrm>
          <a:off x="1091184" y="3352800"/>
          <a:ext cx="729081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6DF889-584E-4383-B5B3-2A2DCC61B4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567377"/>
              </p:ext>
            </p:extLst>
          </p:nvPr>
        </p:nvGraphicFramePr>
        <p:xfrm>
          <a:off x="1295400" y="3518915"/>
          <a:ext cx="6765036" cy="2526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421</Words>
  <Application>Microsoft Office PowerPoint</Application>
  <PresentationFormat>Экран (4:3)</PresentationFormat>
  <Paragraphs>201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города  Боровичи,      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Викторовна Сенькова</dc:creator>
  <cp:lastModifiedBy>Filipp</cp:lastModifiedBy>
  <cp:revision>48</cp:revision>
  <cp:lastPrinted>2022-04-08T09:40:12Z</cp:lastPrinted>
  <dcterms:created xsi:type="dcterms:W3CDTF">2022-04-06T08:21:17Z</dcterms:created>
  <dcterms:modified xsi:type="dcterms:W3CDTF">2022-04-08T09:41:54Z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2022-04-06T00:00:00Z</vt:filetime>
  </property>
</Properties>
</file>