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6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7A1E3"/>
    <a:srgbClr val="FFFF99"/>
    <a:srgbClr val="FCE3AA"/>
    <a:srgbClr val="CCE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44;&#1086;&#1082;&#1091;&#1084;&#1077;&#1085;&#1090;&#1099;\&#1041;&#1102;&#1076;&#1078;&#1077;&#1090;%20&#1076;&#1083;&#1103;%20&#1075;&#1088;&#1072;&#1078;&#1076;&#1072;&#1085;\2021-23\&#1086;&#1090;&#1095;&#1077;&#1090;%20&#1086;&#1073;%20&#1080;&#1089;&#1087;&#1086;&#1083;&#1085;&#1077;&#1085;&#1080;&#1080;%202020\&#1076;&#1086;&#1093;&#1086;&#1076;&#1099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198603168386184E-3"/>
          <c:y val="0.11928502244801342"/>
          <c:w val="0.83458203718105395"/>
          <c:h val="0.6333415715025854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2.265445516044165E-2"/>
                  <c:y val="-4.48551759943758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094269466316684E-2"/>
                  <c:y val="2.78565179352580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882327209098863E-2"/>
                  <c:y val="-8.88214494021580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Лист3!$A$21:$A$23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Лист3!$B$21:$B$23</c:f>
              <c:numCache>
                <c:formatCode>0.0%</c:formatCode>
                <c:ptCount val="3"/>
                <c:pt idx="0">
                  <c:v>0.38439398562474331</c:v>
                </c:pt>
                <c:pt idx="1">
                  <c:v>4.6910181588547165E-2</c:v>
                </c:pt>
                <c:pt idx="2">
                  <c:v>0.56869583278670954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84">
          <a:noFill/>
        </a:ln>
      </c:spPr>
    </c:plotArea>
    <c:legend>
      <c:legendPos val="b"/>
      <c:layout>
        <c:manualLayout>
          <c:xMode val="edge"/>
          <c:yMode val="edge"/>
          <c:x val="0.5839903259399577"/>
          <c:y val="0.81431968793956"/>
          <c:w val="0.40338226909248553"/>
          <c:h val="0.16408332245762103"/>
        </c:manualLayout>
      </c:layout>
      <c:overlay val="0"/>
      <c:txPr>
        <a:bodyPr/>
        <a:lstStyle/>
        <a:p>
          <a:pPr>
            <a:defRPr sz="1599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9.8088193615284897E-2"/>
                  <c:y val="0.19245419643049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650788158444376E-2"/>
                  <c:y val="9.4046737287924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1123096730577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370889186595898E-3"/>
                  <c:y val="-2.2878503929570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483959675243891E-2"/>
                  <c:y val="-2.143028760515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083859284493954E-2"/>
                  <c:y val="-4.3557674303770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4499156012005916E-3"/>
                  <c:y val="-5.7765438665387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3422823757322999E-2"/>
                  <c:y val="-0.102743326025971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8.8972497259742225E-2"/>
                  <c:y val="-7.5842790649891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Лист1!$H$4:$H$13</c:f>
              <c:strCache>
                <c:ptCount val="10"/>
                <c:pt idx="0">
                  <c:v>Налог на доходы физических лиц</c:v>
                </c:pt>
                <c:pt idx="1">
                  <c:v>Доходы от уплаты акцизов</c:v>
                </c:pt>
                <c:pt idx="2">
                  <c:v>Единый сельхозналог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Прочие 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Лист1!$J$4:$J$13</c:f>
              <c:numCache>
                <c:formatCode>0.00%</c:formatCode>
                <c:ptCount val="10"/>
                <c:pt idx="0">
                  <c:v>0.58223316387724877</c:v>
                </c:pt>
                <c:pt idx="1">
                  <c:v>3.7511918033307633E-2</c:v>
                </c:pt>
                <c:pt idx="2">
                  <c:v>1.7466046343113417E-5</c:v>
                </c:pt>
                <c:pt idx="3">
                  <c:v>0.11509998802867125</c:v>
                </c:pt>
                <c:pt idx="4">
                  <c:v>0.15619100529933333</c:v>
                </c:pt>
                <c:pt idx="5">
                  <c:v>1.8289053762422425E-4</c:v>
                </c:pt>
                <c:pt idx="6">
                  <c:v>6.3757350299265506E-2</c:v>
                </c:pt>
                <c:pt idx="7">
                  <c:v>4.5176534691368734E-3</c:v>
                </c:pt>
                <c:pt idx="8">
                  <c:v>2.6755051033718467E-2</c:v>
                </c:pt>
                <c:pt idx="9">
                  <c:v>1.2813751146309308E-2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952283661917643"/>
          <c:y val="4.4344582693317796E-3"/>
          <c:w val="0.31445752002977578"/>
          <c:h val="0.8690764389785601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Лист3!$B$1:$B$2</c:f>
              <c:strCache>
                <c:ptCount val="1"/>
                <c:pt idx="0">
                  <c:v>Код</c:v>
                </c:pt>
              </c:strCache>
            </c:strRef>
          </c:tx>
          <c:invertIfNegative val="0"/>
          <c:cat>
            <c:strRef>
              <c:f>Лист3!$A$3:$A$10</c:f>
              <c:strCache>
                <c:ptCount val="8"/>
                <c:pt idx="0">
                  <c:v>Жилищно-коммунальное хозяйство</c:v>
                </c:pt>
                <c:pt idx="1">
                  <c:v>Национальная экономика</c:v>
                </c:pt>
                <c:pt idx="2">
                  <c:v>Культура, кинематография </c:v>
                </c:pt>
                <c:pt idx="3">
                  <c:v>Общегосударственные вопросы</c:v>
                </c:pt>
                <c:pt idx="4">
                  <c:v>Физическая культура и спорт</c:v>
                </c:pt>
                <c:pt idx="5">
                  <c:v>Национальная    безопасность    и правоохранительная деятельность</c:v>
                </c:pt>
                <c:pt idx="6">
                  <c:v>Образование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Лист3!$B$3:$B$10</c:f>
            </c:numRef>
          </c:val>
          <c:shape val="box"/>
        </c:ser>
        <c:ser>
          <c:idx val="1"/>
          <c:order val="1"/>
          <c:tx>
            <c:strRef>
              <c:f>Лист3!$C$1:$C$2</c:f>
              <c:strCache>
                <c:ptCount val="1"/>
                <c:pt idx="0">
                  <c:v>Исполнено за 2018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4.0983606557377051E-3"/>
                  <c:y val="0.14632107023411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322404371584699E-3"/>
                  <c:y val="0.142140468227424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61202185792851E-3"/>
                  <c:y val="0.11496655518394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Лист3!$A$3:$A$10</c:f>
              <c:strCache>
                <c:ptCount val="8"/>
                <c:pt idx="0">
                  <c:v>Жилищно-коммунальное хозяйство</c:v>
                </c:pt>
                <c:pt idx="1">
                  <c:v>Национальная экономика</c:v>
                </c:pt>
                <c:pt idx="2">
                  <c:v>Культура, кинематография </c:v>
                </c:pt>
                <c:pt idx="3">
                  <c:v>Общегосударственные вопросы</c:v>
                </c:pt>
                <c:pt idx="4">
                  <c:v>Физическая культура и спорт</c:v>
                </c:pt>
                <c:pt idx="5">
                  <c:v>Национальная    безопасность    и правоохранительная деятельность</c:v>
                </c:pt>
                <c:pt idx="6">
                  <c:v>Образование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Лист3!$C$3:$C$10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Лист3!$D$1:$D$2</c:f>
              <c:strCache>
                <c:ptCount val="1"/>
                <c:pt idx="0">
                  <c:v>План 2020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6.8306010928961495E-3"/>
                  <c:y val="0.171404682274247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644808743169399E-3"/>
                  <c:y val="0.137959866220735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6120218579235E-3"/>
                  <c:y val="-1.4632107023411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6120218579235E-3"/>
                  <c:y val="-2.0903010033444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Лист3!$A$3:$A$10</c:f>
              <c:strCache>
                <c:ptCount val="8"/>
                <c:pt idx="0">
                  <c:v>Жилищно-коммунальное хозяйство</c:v>
                </c:pt>
                <c:pt idx="1">
                  <c:v>Национальная экономика</c:v>
                </c:pt>
                <c:pt idx="2">
                  <c:v>Культура, кинематография </c:v>
                </c:pt>
                <c:pt idx="3">
                  <c:v>Общегосударственные вопросы</c:v>
                </c:pt>
                <c:pt idx="4">
                  <c:v>Физическая культура и спорт</c:v>
                </c:pt>
                <c:pt idx="5">
                  <c:v>Национальная    безопасность    и правоохранительная деятельность</c:v>
                </c:pt>
                <c:pt idx="6">
                  <c:v>Образование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Лист3!$D$3:$D$10</c:f>
              <c:numCache>
                <c:formatCode>#,##0.00</c:formatCode>
                <c:ptCount val="8"/>
                <c:pt idx="0">
                  <c:v>234191.60409000001</c:v>
                </c:pt>
                <c:pt idx="1">
                  <c:v>140437.56121000001</c:v>
                </c:pt>
                <c:pt idx="2">
                  <c:v>32602.265060000002</c:v>
                </c:pt>
                <c:pt idx="3">
                  <c:v>15621.423000000001</c:v>
                </c:pt>
                <c:pt idx="4">
                  <c:v>8</c:v>
                </c:pt>
                <c:pt idx="5">
                  <c:v>807.86900000000003</c:v>
                </c:pt>
                <c:pt idx="6">
                  <c:v>7.43</c:v>
                </c:pt>
                <c:pt idx="7">
                  <c:v>3539</c:v>
                </c:pt>
              </c:numCache>
            </c:numRef>
          </c:val>
        </c:ser>
        <c:ser>
          <c:idx val="3"/>
          <c:order val="3"/>
          <c:tx>
            <c:strRef>
              <c:f>Лист3!$E$1:$E$2</c:f>
              <c:strCache>
                <c:ptCount val="1"/>
                <c:pt idx="0">
                  <c:v>Исполнено за 2020 год</c:v>
                </c:pt>
              </c:strCache>
            </c:strRef>
          </c:tx>
          <c:spPr>
            <a:solidFill>
              <a:srgbClr val="C7A1E3"/>
            </a:solidFill>
          </c:spPr>
          <c:invertIfNegative val="0"/>
          <c:dLbls>
            <c:dLbl>
              <c:idx val="0"/>
              <c:layout>
                <c:manualLayout>
                  <c:x val="8.1967213114754103E-3"/>
                  <c:y val="0.156772575250836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8306010928961746E-3"/>
                  <c:y val="0.148411371237458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92896174863388E-2"/>
                  <c:y val="-1.4632107023411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09030100334448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Лист3!$A$3:$A$10</c:f>
              <c:strCache>
                <c:ptCount val="8"/>
                <c:pt idx="0">
                  <c:v>Жилищно-коммунальное хозяйство</c:v>
                </c:pt>
                <c:pt idx="1">
                  <c:v>Национальная экономика</c:v>
                </c:pt>
                <c:pt idx="2">
                  <c:v>Культура, кинематография </c:v>
                </c:pt>
                <c:pt idx="3">
                  <c:v>Общегосударственные вопросы</c:v>
                </c:pt>
                <c:pt idx="4">
                  <c:v>Физическая культура и спорт</c:v>
                </c:pt>
                <c:pt idx="5">
                  <c:v>Национальная    безопасность    и правоохранительная деятельность</c:v>
                </c:pt>
                <c:pt idx="6">
                  <c:v>Образование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Лист3!$E$3:$E$10</c:f>
              <c:numCache>
                <c:formatCode>#,##0.00</c:formatCode>
                <c:ptCount val="8"/>
                <c:pt idx="0">
                  <c:v>202854.5331</c:v>
                </c:pt>
                <c:pt idx="1">
                  <c:v>121885.64201</c:v>
                </c:pt>
                <c:pt idx="2">
                  <c:v>32588.613710000001</c:v>
                </c:pt>
                <c:pt idx="3">
                  <c:v>13633.393</c:v>
                </c:pt>
                <c:pt idx="4">
                  <c:v>8</c:v>
                </c:pt>
                <c:pt idx="5">
                  <c:v>619.68200000000002</c:v>
                </c:pt>
                <c:pt idx="6">
                  <c:v>7.42</c:v>
                </c:pt>
                <c:pt idx="7">
                  <c:v>3538.29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0"/>
        <c:shape val="cylinder"/>
        <c:axId val="95229440"/>
        <c:axId val="95230976"/>
        <c:axId val="0"/>
      </c:bar3DChart>
      <c:catAx>
        <c:axId val="95229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230976"/>
        <c:crosses val="autoZero"/>
        <c:auto val="1"/>
        <c:lblAlgn val="ctr"/>
        <c:lblOffset val="100"/>
        <c:noMultiLvlLbl val="0"/>
      </c:catAx>
      <c:valAx>
        <c:axId val="95230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5229440"/>
        <c:crosses val="autoZero"/>
        <c:crossBetween val="between"/>
      </c:valAx>
    </c:plotArea>
    <c:legend>
      <c:legendPos val="b"/>
      <c:legendEntry>
        <c:idx val="0"/>
        <c:delete val="1"/>
      </c:legendEntry>
      <c:layout/>
      <c:overlay val="0"/>
      <c:txPr>
        <a:bodyPr/>
        <a:lstStyle/>
        <a:p>
          <a:pPr>
            <a:defRPr sz="1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7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1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9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4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61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64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67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1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1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8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6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6B7A-2D07-4065-82BD-3BB3A2DB99EE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9CFD8-06FB-485F-AD79-9F011A7A7D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04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036622"/>
            <a:ext cx="8424935" cy="2585323"/>
          </a:xfrm>
          <a:prstGeom prst="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орода Боровичи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941168"/>
            <a:ext cx="2924019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6" name="Picture 8" descr="герб боровичи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73" t="5383" r="24252" b="5701"/>
          <a:stretch>
            <a:fillRect/>
          </a:stretch>
        </p:blipFill>
        <p:spPr bwMode="auto">
          <a:xfrm>
            <a:off x="218" y="0"/>
            <a:ext cx="1570992" cy="182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322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7567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Анализ доходной части бюджета города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Боровичи, тыс.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руб.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924980"/>
              </p:ext>
            </p:extLst>
          </p:nvPr>
        </p:nvGraphicFramePr>
        <p:xfrm>
          <a:off x="35333" y="692696"/>
          <a:ext cx="9001326" cy="5576056"/>
        </p:xfrm>
        <a:graphic>
          <a:graphicData uri="http://schemas.openxmlformats.org/drawingml/2006/table">
            <a:tbl>
              <a:tblPr/>
              <a:tblGrid>
                <a:gridCol w="4896544"/>
                <a:gridCol w="936104"/>
                <a:gridCol w="936104"/>
                <a:gridCol w="864096"/>
                <a:gridCol w="648072"/>
                <a:gridCol w="720406"/>
              </a:tblGrid>
              <a:tr h="1934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доходов</a:t>
                      </a:r>
                    </a:p>
                  </a:txBody>
                  <a:tcPr marL="5622" marR="5622" marT="562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2" marR="5622" marT="56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2" marR="5622" marT="56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r>
                        <a:rPr lang="ru-RU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</a:t>
                      </a:r>
                      <a:endParaRPr lang="ru-RU" sz="12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2" marR="5622" marT="56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%к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</a:t>
                      </a:r>
                    </a:p>
                  </a:txBody>
                  <a:tcPr marL="5622" marR="5622" marT="56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</a:p>
                  </a:txBody>
                  <a:tcPr marL="5622" marR="5622" marT="56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60029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endParaRPr lang="ru-RU" sz="1300" b="1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499,83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452,10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937,90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105,01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324,66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100 971,8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872,20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106,87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210,83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7 117,3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6 563,39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91,02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сельхозналог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43,16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3,06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7,08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783,42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19 950,0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138,82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107,22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105,76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29 376,00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328,44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100,82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</a:t>
                      </a:r>
                      <a:r>
                        <a:rPr lang="ru-RU" sz="13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</a:t>
                      </a:r>
                      <a:r>
                        <a:rPr lang="ru-RU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юридических лиц</a:t>
                      </a:r>
                      <a:endParaRPr lang="ru-RU" sz="13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837,88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059,00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14 913,13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100,51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3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</a:t>
                      </a:r>
                      <a:endParaRPr lang="ru-RU" sz="1300" b="0" i="0" u="none" strike="noStrike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267,88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317,00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415,31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101,20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32,00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32,00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32,00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100,00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6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382,66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066,63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030,15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72,13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6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находящегося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241,92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415,00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11 155,50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91,13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6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оказания платных услуг (работ) и компенсации затрат государства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813,25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777,90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790,45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97,20   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4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6,65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146,90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160,93 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62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985,37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671,93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4 681,28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52,10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400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335,47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2 054,89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242,00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51,71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собственных доходов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882,49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518,73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968,05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100,05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в том числе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542,03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963,85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704,01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152,24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1,00   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1,00   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1,00   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100,00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151 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695,96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154 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246,49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154 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246,49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101,68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МБТ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75 716,36   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75 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716,36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7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Доходы от возврата остатков субсидий, субвенций и иных МБТ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740,17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>
                          <a:effectLst/>
                          <a:latin typeface="Times New Roman"/>
                        </a:rPr>
                        <a:t>Возврат остатков субсидий и субвенций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-154,94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i="0" u="none" strike="noStrike" dirty="0"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326 </a:t>
                      </a:r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424,52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404 </a:t>
                      </a:r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482,57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405 </a:t>
                      </a:r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672,06  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100,3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124,28 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5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31913" y="188913"/>
            <a:ext cx="7127875" cy="6477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2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Arial" pitchFamily="34" charset="0"/>
              </a:rPr>
              <a:t>Объемы доходов бюджета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+mn-ea"/>
                <a:cs typeface="Arial" pitchFamily="34" charset="0"/>
              </a:rPr>
              <a:t> города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Arial" pitchFamily="34" charset="0"/>
              </a:rPr>
              <a:t>Боровичи в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ea typeface="+mn-ea"/>
                <a:cs typeface="Arial" pitchFamily="34" charset="0"/>
              </a:rPr>
              <a:t>2020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Arial" pitchFamily="34" charset="0"/>
              </a:rPr>
              <a:t>году</a:t>
            </a:r>
          </a:p>
        </p:txBody>
      </p:sp>
      <p:sp>
        <p:nvSpPr>
          <p:cNvPr id="5" name="Rectangle 4"/>
          <p:cNvSpPr txBox="1">
            <a:spLocks noRot="1" noChangeArrowheads="1"/>
          </p:cNvSpPr>
          <p:nvPr/>
        </p:nvSpPr>
        <p:spPr>
          <a:xfrm>
            <a:off x="5583238" y="1196975"/>
            <a:ext cx="3560762" cy="1368425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solidFill>
                  <a:srgbClr val="0000FF"/>
                </a:solidFill>
                <a:latin typeface="Times New Roman" pitchFamily="18" charset="0"/>
              </a:rPr>
              <a:t>Налоговые и неналоговые доходы </a:t>
            </a:r>
          </a:p>
          <a:p>
            <a:pPr marL="0" indent="0" algn="ctr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alt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174 968</a:t>
            </a:r>
            <a:r>
              <a:rPr lang="ru-RU" altLang="ru-RU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defRPr/>
            </a:pPr>
            <a:endParaRPr lang="ru-RU" altLang="ru-RU" sz="2000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defRPr/>
            </a:pPr>
            <a:endParaRPr lang="ru-RU" alt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defRPr/>
            </a:pPr>
            <a:endParaRPr lang="ru-RU" alt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513" y="5445125"/>
            <a:ext cx="5116512" cy="1231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altLang="ru-RU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Безвозмездные поступления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230 704 </a:t>
            </a:r>
            <a:r>
              <a:rPr lang="ru-RU" altLang="ru-RU" sz="2800" b="1" i="1" dirty="0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тыс</a:t>
            </a:r>
            <a:r>
              <a:rPr lang="ru-RU" altLang="ru-RU" sz="2800" b="1" i="1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. рублей</a:t>
            </a:r>
          </a:p>
          <a:p>
            <a:pPr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  <p:graphicFrame>
        <p:nvGraphicFramePr>
          <p:cNvPr id="9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371247"/>
              </p:ext>
            </p:extLst>
          </p:nvPr>
        </p:nvGraphicFramePr>
        <p:xfrm>
          <a:off x="395288" y="1916113"/>
          <a:ext cx="8497887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6" descr="герб борович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3" t="5383" r="24252" b="5701"/>
          <a:stretch>
            <a:fillRect/>
          </a:stretch>
        </p:blipFill>
        <p:spPr bwMode="auto">
          <a:xfrm>
            <a:off x="0" y="1"/>
            <a:ext cx="1043608" cy="121432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43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герб боровичи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3" t="5383" r="24252" b="5701"/>
          <a:stretch>
            <a:fillRect/>
          </a:stretch>
        </p:blipFill>
        <p:spPr bwMode="auto">
          <a:xfrm>
            <a:off x="0" y="0"/>
            <a:ext cx="1028700" cy="11969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1331913" y="136525"/>
            <a:ext cx="75612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0099"/>
                </a:solidFill>
                <a:latin typeface="Times New Roman" pitchFamily="18" charset="0"/>
              </a:rPr>
              <a:t>Структура налоговых и неналоговых доходов бюджета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0099"/>
                </a:solidFill>
                <a:latin typeface="Times New Roman" pitchFamily="18" charset="0"/>
              </a:rPr>
              <a:t>города Боровичи в </a:t>
            </a:r>
            <a:r>
              <a:rPr lang="ru-RU" alt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2020 </a:t>
            </a:r>
            <a:r>
              <a:rPr lang="ru-RU" altLang="ru-RU" sz="2000" b="1" dirty="0">
                <a:solidFill>
                  <a:srgbClr val="000099"/>
                </a:solidFill>
                <a:latin typeface="Times New Roman" pitchFamily="18" charset="0"/>
              </a:rPr>
              <a:t>году (исполненное</a:t>
            </a:r>
            <a:r>
              <a:rPr lang="ru-RU" alt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)</a:t>
            </a:r>
            <a:endParaRPr lang="ru-RU" altLang="ru-RU" sz="20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301879"/>
              </p:ext>
            </p:extLst>
          </p:nvPr>
        </p:nvGraphicFramePr>
        <p:xfrm>
          <a:off x="354649" y="980728"/>
          <a:ext cx="8785670" cy="603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385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0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Анализ расходной части бюджета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города Боровичи</a:t>
            </a:r>
          </a:p>
          <a:p>
            <a:pPr algn="r"/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тыс. 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37310"/>
              </p:ext>
            </p:extLst>
          </p:nvPr>
        </p:nvGraphicFramePr>
        <p:xfrm>
          <a:off x="188358" y="707886"/>
          <a:ext cx="8784975" cy="60354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00352"/>
                <a:gridCol w="1084007"/>
                <a:gridCol w="1355009"/>
                <a:gridCol w="1377593"/>
                <a:gridCol w="1084007"/>
                <a:gridCol w="1084007"/>
              </a:tblGrid>
              <a:tr h="867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Уточненная роспись/план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6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6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</a:tr>
              <a:tr h="6751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15 621,42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13 633,39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3,63</a:t>
                      </a:r>
                    </a:p>
                  </a:txBody>
                  <a:tcPr marL="7620" marR="7620" marT="7620" marB="0" anchor="ctr"/>
                </a:tc>
              </a:tr>
              <a:tr h="8973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807,87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619,682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0,17</a:t>
                      </a:r>
                    </a:p>
                  </a:txBody>
                  <a:tcPr marL="7620" marR="7620" marT="7620" marB="0" anchor="ctr"/>
                </a:tc>
              </a:tr>
              <a:tr h="4529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140 437,56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121 885,64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86,79%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32,50</a:t>
                      </a:r>
                    </a:p>
                  </a:txBody>
                  <a:tcPr marL="7620" marR="7620" marT="7620" marB="0" anchor="ctr"/>
                </a:tc>
              </a:tr>
              <a:tr h="6751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234 191,60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202 854,53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86,62%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54,07</a:t>
                      </a:r>
                    </a:p>
                  </a:txBody>
                  <a:tcPr marL="7620" marR="7620" marT="7620" marB="0" anchor="ctr"/>
                </a:tc>
              </a:tr>
              <a:tr h="23075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/>
                </a:tc>
              </a:tr>
              <a:tr h="4529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32 602,27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32 588,61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8,69</a:t>
                      </a:r>
                    </a:p>
                  </a:txBody>
                  <a:tcPr marL="7620" marR="7620" marT="7620" marB="0" anchor="ctr"/>
                </a:tc>
              </a:tr>
              <a:tr h="4529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8,00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/>
                </a:tc>
              </a:tr>
              <a:tr h="8973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3 539,00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3 538,29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0,94</a:t>
                      </a:r>
                    </a:p>
                  </a:txBody>
                  <a:tcPr marL="7620" marR="7620" marT="7620" marB="0" anchor="ctr"/>
                </a:tc>
              </a:tr>
              <a:tr h="2307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5" marR="6675" marT="66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427 215,15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375 135,57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87,81%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56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635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Анализ расходной части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бюджета города Боровичи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lvl="0" algn="ctr"/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 тыс. руб.</a:t>
            </a:r>
          </a:p>
        </p:txBody>
      </p:sp>
      <p:graphicFrame>
        <p:nvGraphicFramePr>
          <p:cNvPr id="4" name="Диаграмм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287698"/>
              </p:ext>
            </p:extLst>
          </p:nvPr>
        </p:nvGraphicFramePr>
        <p:xfrm>
          <a:off x="-112204" y="708521"/>
          <a:ext cx="9296400" cy="607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83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55" descr="герб боровичи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3" t="5383" r="24252" b="5701"/>
          <a:stretch>
            <a:fillRect/>
          </a:stretch>
        </p:blipFill>
        <p:spPr bwMode="auto">
          <a:xfrm>
            <a:off x="0" y="0"/>
            <a:ext cx="1150674" cy="134076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854"/>
          <p:cNvSpPr>
            <a:spLocks noChangeArrowheads="1"/>
          </p:cNvSpPr>
          <p:nvPr/>
        </p:nvSpPr>
        <p:spPr bwMode="auto">
          <a:xfrm>
            <a:off x="1043608" y="1628800"/>
            <a:ext cx="741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fontAlgn="base">
              <a:spcAft>
                <a:spcPct val="0"/>
              </a:spcAft>
              <a:buClr>
                <a:srgbClr val="56C7AA"/>
              </a:buClr>
              <a:buSzTx/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Муниципальный долг города Боровичи, тыс. руб.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297289"/>
              </p:ext>
            </p:extLst>
          </p:nvPr>
        </p:nvGraphicFramePr>
        <p:xfrm>
          <a:off x="1331640" y="2420888"/>
          <a:ext cx="6696745" cy="2598365"/>
        </p:xfrm>
        <a:graphic>
          <a:graphicData uri="http://schemas.openxmlformats.org/drawingml/2006/table">
            <a:tbl>
              <a:tblPr/>
              <a:tblGrid>
                <a:gridCol w="2047765"/>
                <a:gridCol w="2324490"/>
                <a:gridCol w="2324490"/>
              </a:tblGrid>
              <a:tr h="739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b"/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Кредиты кредитных организаций</a:t>
                      </a: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64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600,0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1015,17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4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1015,17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492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01.01.2020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35 084,9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609,17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492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01.01.2021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46 000,00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3" marR="7623" marT="76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439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555</Words>
  <Application>Microsoft Office PowerPoint</Application>
  <PresentationFormat>Экран (4:3)</PresentationFormat>
  <Paragraphs>250</Paragraphs>
  <Slides>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Викторовна Сенькова</dc:creator>
  <cp:lastModifiedBy>Filipp</cp:lastModifiedBy>
  <cp:revision>57</cp:revision>
  <cp:lastPrinted>2021-04-08T11:55:52Z</cp:lastPrinted>
  <dcterms:created xsi:type="dcterms:W3CDTF">2017-04-03T09:40:07Z</dcterms:created>
  <dcterms:modified xsi:type="dcterms:W3CDTF">2021-04-08T12:20:57Z</dcterms:modified>
</cp:coreProperties>
</file>