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440" r:id="rId2"/>
    <p:sldId id="461" r:id="rId3"/>
    <p:sldId id="446" r:id="rId4"/>
    <p:sldId id="452" r:id="rId5"/>
    <p:sldId id="451" r:id="rId6"/>
    <p:sldId id="462" r:id="rId7"/>
    <p:sldId id="450" r:id="rId8"/>
    <p:sldId id="453" r:id="rId9"/>
    <p:sldId id="265" r:id="rId10"/>
    <p:sldId id="454" r:id="rId11"/>
    <p:sldId id="303" r:id="rId12"/>
    <p:sldId id="458" r:id="rId13"/>
    <p:sldId id="283" r:id="rId14"/>
    <p:sldId id="292" r:id="rId15"/>
    <p:sldId id="304" r:id="rId16"/>
    <p:sldId id="289" r:id="rId17"/>
    <p:sldId id="285" r:id="rId18"/>
    <p:sldId id="464" r:id="rId19"/>
    <p:sldId id="280" r:id="rId20"/>
    <p:sldId id="328" r:id="rId21"/>
    <p:sldId id="315" r:id="rId22"/>
    <p:sldId id="284" r:id="rId23"/>
    <p:sldId id="331" r:id="rId24"/>
    <p:sldId id="330" r:id="rId2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857AE6-A4BC-4432-856D-84D579440FA8}">
          <p14:sldIdLst>
            <p14:sldId id="440"/>
            <p14:sldId id="461"/>
            <p14:sldId id="446"/>
            <p14:sldId id="452"/>
            <p14:sldId id="451"/>
            <p14:sldId id="462"/>
            <p14:sldId id="450"/>
            <p14:sldId id="453"/>
            <p14:sldId id="265"/>
            <p14:sldId id="454"/>
            <p14:sldId id="303"/>
            <p14:sldId id="458"/>
            <p14:sldId id="283"/>
            <p14:sldId id="292"/>
            <p14:sldId id="304"/>
            <p14:sldId id="289"/>
            <p14:sldId id="285"/>
            <p14:sldId id="464"/>
            <p14:sldId id="280"/>
            <p14:sldId id="328"/>
            <p14:sldId id="315"/>
            <p14:sldId id="284"/>
            <p14:sldId id="331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C45"/>
    <a:srgbClr val="67B8D0"/>
    <a:srgbClr val="FFBD80"/>
    <a:srgbClr val="CD7E7C"/>
    <a:srgbClr val="D14646"/>
    <a:srgbClr val="8872A5"/>
    <a:srgbClr val="275CC2"/>
    <a:srgbClr val="FFFFFF"/>
    <a:srgbClr val="3D2793"/>
    <a:srgbClr val="67A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7894898836326"/>
          <c:y val="5.2676807612006091E-2"/>
          <c:w val="0.64364210202327354"/>
          <c:h val="0.856335979239983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>
              <c:ext xmlns:c16="http://schemas.microsoft.com/office/drawing/2014/chart" uri="{C3380CC4-5D6E-409C-BE32-E72D297353CC}">
                <c16:uniqueId val="{00000001-3744-4B03-BDF0-0CD5E86CD390}"/>
              </c:ext>
            </c:extLst>
          </c:dPt>
          <c:dPt>
            <c:idx val="1"/>
            <c:bubble3D val="0"/>
            <c:spPr>
              <a:solidFill>
                <a:srgbClr val="D14646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>
              <c:ext xmlns:c16="http://schemas.microsoft.com/office/drawing/2014/chart" uri="{C3380CC4-5D6E-409C-BE32-E72D297353CC}">
                <c16:uniqueId val="{00000003-3744-4B03-BDF0-0CD5E86CD390}"/>
              </c:ext>
            </c:extLst>
          </c:dPt>
          <c:dPt>
            <c:idx val="2"/>
            <c:bubble3D val="0"/>
            <c:spPr>
              <a:solidFill>
                <a:srgbClr val="67A11E"/>
              </a:solidFill>
              <a:ln>
                <a:noFill/>
              </a:ln>
              <a:effectLst/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>
              <c:ext xmlns:c16="http://schemas.microsoft.com/office/drawing/2014/chart" uri="{C3380CC4-5D6E-409C-BE32-E72D297353CC}">
                <c16:uniqueId val="{00000005-3744-4B03-BDF0-0CD5E86CD390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44-4B03-BDF0-0CD5E86CD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1"/>
        <c:holeSize val="5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rgbClr val="FFF8E8"/>
        </a:solidFill>
        <a:ln>
          <a:noFill/>
        </a:ln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95153760630029E-2"/>
          <c:y val="2.184739241700670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5F-4912-BB5B-7B8BB4A76C41}"/>
              </c:ext>
            </c:extLst>
          </c:dPt>
          <c:dLbls>
            <c:dLbl>
              <c:idx val="0"/>
              <c:layout>
                <c:manualLayout>
                  <c:x val="1.8136636290176167E-4"/>
                  <c:y val="-5.66987439992048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F-4912-BB5B-7B8BB4A76C41}"/>
                </c:ext>
              </c:extLst>
            </c:dLbl>
            <c:dLbl>
              <c:idx val="1"/>
              <c:layout>
                <c:manualLayout>
                  <c:x val="-1.2059438789802084E-2"/>
                  <c:y val="6.9619457487178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0B-438A-B306-A828848AFEBC}"/>
                </c:ext>
              </c:extLst>
            </c:dLbl>
            <c:dLbl>
              <c:idx val="2"/>
              <c:layout>
                <c:manualLayout>
                  <c:x val="-2.1104017882153672E-2"/>
                  <c:y val="3.945102590940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0B-438A-B306-A828848AF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УСН</c:v>
                </c:pt>
                <c:pt idx="3">
                  <c:v>ЕСН</c:v>
                </c:pt>
                <c:pt idx="4">
                  <c:v>Патент</c:v>
                </c:pt>
                <c:pt idx="5">
                  <c:v>Земельный налог</c:v>
                </c:pt>
                <c:pt idx="6">
                  <c:v>Налог на имущество физических лиц</c:v>
                </c:pt>
                <c:pt idx="7">
                  <c:v>Туристический налог</c:v>
                </c:pt>
                <c:pt idx="8">
                  <c:v>Госпошлина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622.6</c:v>
                </c:pt>
                <c:pt idx="1">
                  <c:v>38.1</c:v>
                </c:pt>
                <c:pt idx="2">
                  <c:v>245.7</c:v>
                </c:pt>
                <c:pt idx="3">
                  <c:v>1.1000000000000001</c:v>
                </c:pt>
                <c:pt idx="4">
                  <c:v>13.9</c:v>
                </c:pt>
                <c:pt idx="5">
                  <c:v>40.700000000000003</c:v>
                </c:pt>
                <c:pt idx="6">
                  <c:v>45.4</c:v>
                </c:pt>
                <c:pt idx="7">
                  <c:v>2.2999999999999998</c:v>
                </c:pt>
                <c:pt idx="8">
                  <c:v>28.5</c:v>
                </c:pt>
                <c:pt idx="9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F-4912-BB5B-7B8BB4A76C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5F-4912-BB5B-7B8BB4A76C41}"/>
              </c:ext>
            </c:extLst>
          </c:dPt>
          <c:dLbls>
            <c:dLbl>
              <c:idx val="0"/>
              <c:layout>
                <c:manualLayout>
                  <c:x val="-9.0445790923515765E-3"/>
                  <c:y val="-2.0885837246153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5F-4912-BB5B-7B8BB4A76C41}"/>
                </c:ext>
              </c:extLst>
            </c:dLbl>
            <c:dLbl>
              <c:idx val="2"/>
              <c:layout>
                <c:manualLayout>
                  <c:x val="-3.0148596974505209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7C-41D3-9F9F-F75AF439D600}"/>
                </c:ext>
              </c:extLst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F-4912-BB5B-7B8BB4A76C41}"/>
                </c:ext>
              </c:extLst>
            </c:dLbl>
            <c:dLbl>
              <c:idx val="5"/>
              <c:layout>
                <c:manualLayout>
                  <c:x val="9.0445790923515627E-3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0B-438A-B306-A828848AFEBC}"/>
                </c:ext>
              </c:extLst>
            </c:dLbl>
            <c:dLbl>
              <c:idx val="6"/>
              <c:layout>
                <c:manualLayout>
                  <c:x val="1.50742984872526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0B-438A-B306-A828848AF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УСН</c:v>
                </c:pt>
                <c:pt idx="3">
                  <c:v>ЕСН</c:v>
                </c:pt>
                <c:pt idx="4">
                  <c:v>Патент</c:v>
                </c:pt>
                <c:pt idx="5">
                  <c:v>Земельный налог</c:v>
                </c:pt>
                <c:pt idx="6">
                  <c:v>Налог на имущество физических лиц</c:v>
                </c:pt>
                <c:pt idx="7">
                  <c:v>Туристический налог</c:v>
                </c:pt>
                <c:pt idx="8">
                  <c:v>Госпошлина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633.6</c:v>
                </c:pt>
                <c:pt idx="1">
                  <c:v>50.6</c:v>
                </c:pt>
                <c:pt idx="2">
                  <c:v>261.8</c:v>
                </c:pt>
                <c:pt idx="3">
                  <c:v>1.2</c:v>
                </c:pt>
                <c:pt idx="4">
                  <c:v>14.9</c:v>
                </c:pt>
                <c:pt idx="5">
                  <c:v>41.2</c:v>
                </c:pt>
                <c:pt idx="6">
                  <c:v>45.9</c:v>
                </c:pt>
                <c:pt idx="7">
                  <c:v>3.2</c:v>
                </c:pt>
                <c:pt idx="8">
                  <c:v>29.1</c:v>
                </c:pt>
                <c:pt idx="9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5F-4912-BB5B-7B8BB4A76C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4526163759582269E-2"/>
                  <c:y val="-6.96212847695285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5F-4912-BB5B-7B8BB4A76C41}"/>
                </c:ext>
              </c:extLst>
            </c:dLbl>
            <c:dLbl>
              <c:idx val="1"/>
              <c:layout>
                <c:manualLayout>
                  <c:x val="1.0552008941076822E-2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0B-438A-B306-A828848AFEBC}"/>
                </c:ext>
              </c:extLst>
            </c:dLbl>
            <c:dLbl>
              <c:idx val="2"/>
              <c:layout>
                <c:manualLayout>
                  <c:x val="1.3566868638527343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C-41D3-9F9F-F75AF439D600}"/>
                </c:ext>
              </c:extLst>
            </c:dLbl>
            <c:dLbl>
              <c:idx val="4"/>
              <c:layout>
                <c:manualLayout>
                  <c:x val="1.3566868638527288E-2"/>
                  <c:y val="-4.6412971658120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5F-4912-BB5B-7B8BB4A76C41}"/>
                </c:ext>
              </c:extLst>
            </c:dLbl>
            <c:dLbl>
              <c:idx val="5"/>
              <c:layout>
                <c:manualLayout>
                  <c:x val="1.0552008941076822E-2"/>
                  <c:y val="-2.3206485829059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0B-438A-B306-A828848AFEBC}"/>
                </c:ext>
              </c:extLst>
            </c:dLbl>
            <c:dLbl>
              <c:idx val="6"/>
              <c:layout>
                <c:manualLayout>
                  <c:x val="7.5371492436263014E-3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0B-438A-B306-A828848AF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УСН</c:v>
                </c:pt>
                <c:pt idx="3">
                  <c:v>ЕСН</c:v>
                </c:pt>
                <c:pt idx="4">
                  <c:v>Патент</c:v>
                </c:pt>
                <c:pt idx="5">
                  <c:v>Земельный налог</c:v>
                </c:pt>
                <c:pt idx="6">
                  <c:v>Налог на имущество физических лиц</c:v>
                </c:pt>
                <c:pt idx="7">
                  <c:v>Туристический налог</c:v>
                </c:pt>
                <c:pt idx="8">
                  <c:v>Госпошлина</c:v>
                </c:pt>
                <c:pt idx="9">
                  <c:v>Неналоговые доходы</c:v>
                </c:pt>
              </c:strCache>
            </c:strRef>
          </c:cat>
          <c:val>
            <c:numRef>
              <c:f>Лист1!$D$2:$D$11</c:f>
              <c:numCache>
                <c:formatCode>0.0</c:formatCode>
                <c:ptCount val="10"/>
                <c:pt idx="0">
                  <c:v>679.2</c:v>
                </c:pt>
                <c:pt idx="1">
                  <c:v>52.6</c:v>
                </c:pt>
                <c:pt idx="2">
                  <c:v>310.10000000000002</c:v>
                </c:pt>
                <c:pt idx="3">
                  <c:v>1.3</c:v>
                </c:pt>
                <c:pt idx="4">
                  <c:v>16.100000000000001</c:v>
                </c:pt>
                <c:pt idx="5">
                  <c:v>41.7</c:v>
                </c:pt>
                <c:pt idx="6">
                  <c:v>46.4</c:v>
                </c:pt>
                <c:pt idx="7">
                  <c:v>4.3</c:v>
                </c:pt>
                <c:pt idx="8">
                  <c:v>29.6</c:v>
                </c:pt>
                <c:pt idx="9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5F-4912-BB5B-7B8BB4A76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114759552"/>
        <c:axId val="114761088"/>
        <c:axId val="0"/>
      </c:bar3DChart>
      <c:catAx>
        <c:axId val="11475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761088"/>
        <c:crosses val="autoZero"/>
        <c:auto val="1"/>
        <c:lblAlgn val="ctr"/>
        <c:lblOffset val="100"/>
        <c:noMultiLvlLbl val="0"/>
      </c:catAx>
      <c:valAx>
        <c:axId val="11476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4759552"/>
        <c:crosses val="autoZero"/>
        <c:crossBetween val="between"/>
      </c:valAx>
      <c:spPr>
        <a:solidFill>
          <a:schemeClr val="bg1"/>
        </a:solidFill>
        <a:ln>
          <a:noFill/>
        </a:ln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1317289533"/>
          <c:y val="2.7267255392675667E-2"/>
          <c:w val="0.63904226158779298"/>
          <c:h val="0.12983096907361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noFill/>
      <a:prstDash val="solid"/>
    </a:ln>
    <a:effectLst>
      <a:glow>
        <a:schemeClr val="accent3">
          <a:satMod val="175000"/>
          <a:alpha val="40000"/>
        </a:schemeClr>
      </a:glow>
      <a:outerShdw blurRad="50800" sx="1000" sy="1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3277083998475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D58FF"/>
              </a:solidFill>
              <a:ln>
                <a:solidFill>
                  <a:srgbClr val="0D58FF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rgbClr val="0D58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49-48F9-A51B-264C71721E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749-48F9-A51B-264C71721E0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749-48F9-A51B-264C71721E0D}"/>
              </c:ext>
            </c:extLst>
          </c:dPt>
          <c:dPt>
            <c:idx val="3"/>
            <c:bubble3D val="0"/>
            <c:explosion val="7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749-48F9-A51B-264C71721E0D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749-48F9-A51B-264C71721E0D}"/>
              </c:ext>
            </c:extLst>
          </c:dPt>
          <c:dPt>
            <c:idx val="5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0749-48F9-A51B-264C71721E0D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0749-48F9-A51B-264C71721E0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49-48F9-A51B-264C71721E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49-48F9-A51B-264C71721E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49-48F9-A51B-264C71721E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49-48F9-A51B-264C71721E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49-48F9-A51B-264C71721E0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49-48F9-A51B-264C71721E0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49-48F9-A51B-264C71721E0D}"/>
                </c:ext>
              </c:extLst>
            </c:dLbl>
            <c:dLbl>
              <c:idx val="7"/>
              <c:layout>
                <c:manualLayout>
                  <c:x val="4.8628230496911753E-3"/>
                  <c:y val="-4.9760645441645724E-3"/>
                </c:manualLayout>
              </c:layout>
              <c:tx>
                <c:rich>
                  <a:bodyPr/>
                  <a:lstStyle/>
                  <a:p>
                    <a:fld id="{2C9CAC2D-9544-4540-9DFD-E125E761A989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0749-48F9-A51B-264C71721E0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252691.27</c:v>
                </c:pt>
                <c:pt idx="1">
                  <c:v>284706.7</c:v>
                </c:pt>
                <c:pt idx="2">
                  <c:v>195074.5</c:v>
                </c:pt>
                <c:pt idx="3">
                  <c:v>1288545.69</c:v>
                </c:pt>
                <c:pt idx="4">
                  <c:v>200840.09</c:v>
                </c:pt>
                <c:pt idx="5">
                  <c:v>110483.95</c:v>
                </c:pt>
                <c:pt idx="6">
                  <c:v>54968.23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749-48F9-A51B-264C71721E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gradFill>
          <a:gsLst>
            <a:gs pos="0">
              <a:schemeClr val="accent1">
                <a:lumMod val="40000"/>
                <a:lumOff val="60000"/>
              </a:schemeClr>
            </a:gs>
            <a:gs pos="25000">
              <a:srgbClr val="C4D6EB"/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93450727696915E-2"/>
          <c:y val="0.78400887946346332"/>
          <c:w val="0.90568902431893528"/>
          <c:h val="0.20259598441242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75CC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3B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275CC2"/>
                </a:solidFill>
              </a:rPr>
              <a:t>2027 год</a:t>
            </a:r>
          </a:p>
        </c:rich>
      </c:tx>
      <c:layout>
        <c:manualLayout>
          <c:xMode val="edge"/>
          <c:yMode val="edge"/>
          <c:x val="0.35331074325074985"/>
          <c:y val="1.7139500419536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3B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3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231913146886071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275CC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6C8-42DC-AFD2-1308D1B9B34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6C8-42DC-AFD2-1308D1B9B34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6C8-42DC-AFD2-1308D1B9B34C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6C8-42DC-AFD2-1308D1B9B34C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6C8-42DC-AFD2-1308D1B9B34C}"/>
              </c:ext>
            </c:extLst>
          </c:dPt>
          <c:dPt>
            <c:idx val="5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F6C8-42DC-AFD2-1308D1B9B34C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rgbClr val="0D58FF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rgbClr val="0D58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6C8-42DC-AFD2-1308D1B9B34C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242119.25</c:v>
                </c:pt>
                <c:pt idx="1">
                  <c:v>350082.45</c:v>
                </c:pt>
                <c:pt idx="2">
                  <c:v>92995.86</c:v>
                </c:pt>
                <c:pt idx="3">
                  <c:v>1197688.92</c:v>
                </c:pt>
                <c:pt idx="4">
                  <c:v>162608.57</c:v>
                </c:pt>
                <c:pt idx="5">
                  <c:v>96146.11</c:v>
                </c:pt>
                <c:pt idx="6">
                  <c:v>110393.56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6C8-42DC-AFD2-1308D1B9B34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6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rgbClr val="0D58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1BE-4E68-9D3B-85873D5823E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1BE-4E68-9D3B-85873D5823E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1BE-4E68-9D3B-85873D5823E7}"/>
              </c:ext>
            </c:extLst>
          </c:dPt>
          <c:dPt>
            <c:idx val="3"/>
            <c:bubble3D val="0"/>
            <c:explosion val="2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1BE-4E68-9D3B-85873D5823E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1BE-4E68-9D3B-85873D5823E7}"/>
              </c:ext>
            </c:extLst>
          </c:dPt>
          <c:dPt>
            <c:idx val="5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61BE-4E68-9D3B-85873D5823E7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61BE-4E68-9D3B-85873D5823E7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246265.88</c:v>
                </c:pt>
                <c:pt idx="1">
                  <c:v>185220.19</c:v>
                </c:pt>
                <c:pt idx="2">
                  <c:v>116377.85</c:v>
                </c:pt>
                <c:pt idx="3">
                  <c:v>1202048.22</c:v>
                </c:pt>
                <c:pt idx="4">
                  <c:v>164612.79</c:v>
                </c:pt>
                <c:pt idx="5">
                  <c:v>111871.41</c:v>
                </c:pt>
                <c:pt idx="6">
                  <c:v>158074.48000000001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1BE-4E68-9D3B-85873D5823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>
          <a:gsLst>
            <a:gs pos="0">
              <a:schemeClr val="accent1">
                <a:lumMod val="40000"/>
                <a:lumOff val="60000"/>
              </a:schemeClr>
            </a:gs>
            <a:gs pos="25000">
              <a:srgbClr val="C4D6EB"/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EF-41AE-8483-69754A5FB52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EF-41AE-8483-69754A5FB5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EF-41AE-8483-69754A5FB525}"/>
              </c:ext>
            </c:extLst>
          </c:dPt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2267.4699999999998</c:v>
                </c:pt>
                <c:pt idx="1">
                  <c:v>2280.71</c:v>
                </c:pt>
                <c:pt idx="2">
                  <c:v>2235.08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03-09EF-41AE-8483-69754A5FB5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9EF-41AE-8483-69754A5FB52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9EF-41AE-8483-69754A5FB5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9EF-41AE-8483-69754A5FB525}"/>
              </c:ext>
            </c:extLst>
          </c:dPt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2387.31</c:v>
                </c:pt>
                <c:pt idx="1">
                  <c:v>2252.71</c:v>
                </c:pt>
                <c:pt idx="2">
                  <c:v>2185.08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EF-41AE-8483-69754A5FB5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0">
                  <c:v>-119.84000000000015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9EF-41AE-8483-69754A5FB5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28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3D-4B7E-813D-0D71319F3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116080000"/>
        <c:axId val="116081792"/>
        <c:axId val="0"/>
      </c:bar3DChart>
      <c:catAx>
        <c:axId val="1160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081792"/>
        <c:crosses val="autoZero"/>
        <c:auto val="1"/>
        <c:lblAlgn val="ctr"/>
        <c:lblOffset val="1000"/>
        <c:noMultiLvlLbl val="0"/>
      </c:catAx>
      <c:valAx>
        <c:axId val="11608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080000"/>
        <c:crosses val="autoZero"/>
        <c:crossBetween val="between"/>
      </c:valAx>
      <c:spPr>
        <a:noFill/>
        <a:ln w="25381">
          <a:noFill/>
        </a:ln>
        <a:effectLst/>
      </c:spPr>
    </c:plotArea>
    <c:legend>
      <c:legendPos val="r"/>
      <c:layout>
        <c:manualLayout>
          <c:xMode val="edge"/>
          <c:yMode val="edge"/>
          <c:x val="0.81354796345258973"/>
          <c:y val="0.32617319634898195"/>
          <c:w val="0.16898137087064094"/>
          <c:h val="0.40296754475803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22225" cap="flat" cmpd="sng" algn="ctr">
      <a:solidFill>
        <a:srgbClr val="0070C0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2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060C-18A4-4880-B5B4-FF75F92376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77A2AB0-F623-4EA1-87F7-0F8CEAE78D00}">
      <dgm:prSet phldrT="[Текст]"/>
      <dgm:spPr>
        <a:solidFill>
          <a:srgbClr val="275CC2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</a:t>
          </a:r>
        </a:p>
      </dgm:t>
    </dgm:pt>
    <dgm:pt modelId="{F809975C-5D01-4A99-8AB6-C133F1968DE6}" type="parTrans" cxnId="{673135AA-CD02-43EF-B285-A89B110DB5B2}">
      <dgm:prSet/>
      <dgm:spPr/>
      <dgm:t>
        <a:bodyPr/>
        <a:lstStyle/>
        <a:p>
          <a:endParaRPr lang="ru-RU">
            <a:solidFill>
              <a:srgbClr val="0B44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F78A0-83E2-4C64-AD7F-26D67BDE40C3}" type="sibTrans" cxnId="{673135AA-CD02-43EF-B285-A89B110DB5B2}">
      <dgm:prSet/>
      <dgm:spPr>
        <a:ln>
          <a:solidFill>
            <a:srgbClr val="275CC2"/>
          </a:solidFill>
        </a:ln>
      </dgm:spPr>
      <dgm:t>
        <a:bodyPr/>
        <a:lstStyle/>
        <a:p>
          <a:endParaRPr lang="ru-RU">
            <a:solidFill>
              <a:srgbClr val="0B44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EC012-6905-42C5-8B49-DF44AC9ADF3D}">
      <dgm:prSet phldrT="[Текст]"/>
      <dgm:spPr>
        <a:solidFill>
          <a:srgbClr val="275CC2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Боровичского муниципального округа</a:t>
          </a:r>
        </a:p>
      </dgm:t>
    </dgm:pt>
    <dgm:pt modelId="{92953EF5-AB73-4CA0-918F-F81A56CB3DF5}" type="parTrans" cxnId="{54991C82-044E-4C6A-AD98-42340691B315}">
      <dgm:prSet/>
      <dgm:spPr/>
      <dgm:t>
        <a:bodyPr/>
        <a:lstStyle/>
        <a:p>
          <a:endParaRPr lang="ru-RU">
            <a:solidFill>
              <a:srgbClr val="0B44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2467F-7A7A-41E5-9B2C-41456197C9CE}" type="sibTrans" cxnId="{54991C82-044E-4C6A-AD98-42340691B315}">
      <dgm:prSet/>
      <dgm:spPr/>
      <dgm:t>
        <a:bodyPr/>
        <a:lstStyle/>
        <a:p>
          <a:endParaRPr lang="ru-RU">
            <a:solidFill>
              <a:srgbClr val="0B44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59819-F438-424D-AC01-A4782D399A0B}">
      <dgm:prSet phldrT="[Текст]"/>
      <dgm:spPr>
        <a:solidFill>
          <a:srgbClr val="275CC2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 Боровичского муниципального округа</a:t>
          </a:r>
        </a:p>
      </dgm:t>
    </dgm:pt>
    <dgm:pt modelId="{F415F9B4-B02C-4753-AC92-F035CF216F43}" type="parTrans" cxnId="{4353F376-E7AA-4AE2-8481-E40A64758272}">
      <dgm:prSet/>
      <dgm:spPr/>
      <dgm:t>
        <a:bodyPr/>
        <a:lstStyle/>
        <a:p>
          <a:endParaRPr lang="ru-RU">
            <a:solidFill>
              <a:srgbClr val="0B44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F15A6-47F1-4FA8-8E98-F04892357520}" type="sibTrans" cxnId="{4353F376-E7AA-4AE2-8481-E40A64758272}">
      <dgm:prSet/>
      <dgm:spPr/>
      <dgm:t>
        <a:bodyPr/>
        <a:lstStyle/>
        <a:p>
          <a:endParaRPr lang="ru-RU">
            <a:solidFill>
              <a:srgbClr val="0B44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09695-B382-410E-9CF8-5C65BF8BACB4}">
      <dgm:prSet phldrT="[Текст]"/>
      <dgm:spPr>
        <a:solidFill>
          <a:srgbClr val="275CC2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 Боровичского муниципального округа</a:t>
          </a:r>
        </a:p>
      </dgm:t>
    </dgm:pt>
    <dgm:pt modelId="{1258A856-DD52-4035-BA99-B5A8F7F15751}" type="parTrans" cxnId="{0D846289-C1BB-4430-AE98-EC82688B7893}">
      <dgm:prSet/>
      <dgm:spPr/>
      <dgm:t>
        <a:bodyPr/>
        <a:lstStyle/>
        <a:p>
          <a:endParaRPr lang="ru-RU">
            <a:solidFill>
              <a:srgbClr val="0B44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A8FFA-8C4F-4F5D-ACED-C82A11AC655C}" type="sibTrans" cxnId="{0D846289-C1BB-4430-AE98-EC82688B7893}">
      <dgm:prSet/>
      <dgm:spPr/>
      <dgm:t>
        <a:bodyPr/>
        <a:lstStyle/>
        <a:p>
          <a:endParaRPr lang="ru-RU">
            <a:solidFill>
              <a:srgbClr val="0B44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AFB02-511F-49D9-938F-7419B79AA50F}" type="pres">
      <dgm:prSet presAssocID="{C675060C-18A4-4880-B5B4-FF75F923762B}" presName="Name0" presStyleCnt="0">
        <dgm:presLayoutVars>
          <dgm:chMax val="7"/>
          <dgm:chPref val="7"/>
          <dgm:dir/>
        </dgm:presLayoutVars>
      </dgm:prSet>
      <dgm:spPr/>
    </dgm:pt>
    <dgm:pt modelId="{F5900934-2C3E-4D42-99B0-FCED91A0BC6F}" type="pres">
      <dgm:prSet presAssocID="{C675060C-18A4-4880-B5B4-FF75F923762B}" presName="Name1" presStyleCnt="0"/>
      <dgm:spPr/>
    </dgm:pt>
    <dgm:pt modelId="{002F2234-4819-4EA3-A245-4D5F61C58E3A}" type="pres">
      <dgm:prSet presAssocID="{C675060C-18A4-4880-B5B4-FF75F923762B}" presName="cycle" presStyleCnt="0"/>
      <dgm:spPr/>
    </dgm:pt>
    <dgm:pt modelId="{35358132-25F6-46E8-893A-918678B747A7}" type="pres">
      <dgm:prSet presAssocID="{C675060C-18A4-4880-B5B4-FF75F923762B}" presName="srcNode" presStyleLbl="node1" presStyleIdx="0" presStyleCnt="4"/>
      <dgm:spPr/>
    </dgm:pt>
    <dgm:pt modelId="{78D9C354-4543-4C61-B2D4-5554DFB6EC56}" type="pres">
      <dgm:prSet presAssocID="{C675060C-18A4-4880-B5B4-FF75F923762B}" presName="conn" presStyleLbl="parChTrans1D2" presStyleIdx="0" presStyleCnt="1"/>
      <dgm:spPr/>
    </dgm:pt>
    <dgm:pt modelId="{9799503C-0578-4BD8-B6B9-367A4624B2DA}" type="pres">
      <dgm:prSet presAssocID="{C675060C-18A4-4880-B5B4-FF75F923762B}" presName="extraNode" presStyleLbl="node1" presStyleIdx="0" presStyleCnt="4"/>
      <dgm:spPr/>
    </dgm:pt>
    <dgm:pt modelId="{2B8F1AA3-BC5E-47C3-AD8E-2231C3BFE78F}" type="pres">
      <dgm:prSet presAssocID="{C675060C-18A4-4880-B5B4-FF75F923762B}" presName="dstNode" presStyleLbl="node1" presStyleIdx="0" presStyleCnt="4"/>
      <dgm:spPr/>
    </dgm:pt>
    <dgm:pt modelId="{2FA97E59-B41A-4538-9C67-3C974B9C7552}" type="pres">
      <dgm:prSet presAssocID="{E77A2AB0-F623-4EA1-87F7-0F8CEAE78D00}" presName="text_1" presStyleLbl="node1" presStyleIdx="0" presStyleCnt="4">
        <dgm:presLayoutVars>
          <dgm:bulletEnabled val="1"/>
        </dgm:presLayoutVars>
      </dgm:prSet>
      <dgm:spPr/>
    </dgm:pt>
    <dgm:pt modelId="{218A9024-C339-41F1-A9C5-0F2E11EEF2F1}" type="pres">
      <dgm:prSet presAssocID="{E77A2AB0-F623-4EA1-87F7-0F8CEAE78D00}" presName="accent_1" presStyleCnt="0"/>
      <dgm:spPr/>
    </dgm:pt>
    <dgm:pt modelId="{ABE8AF4D-ED50-49EE-8C15-64EEA5C7757D}" type="pres">
      <dgm:prSet presAssocID="{E77A2AB0-F623-4EA1-87F7-0F8CEAE78D00}" presName="accentRepeatNode" presStyleLbl="solidFgAcc1" presStyleIdx="0" presStyleCnt="4"/>
      <dgm:spPr>
        <a:ln>
          <a:solidFill>
            <a:srgbClr val="003BC0">
              <a:alpha val="90000"/>
            </a:srgbClr>
          </a:solidFill>
        </a:ln>
      </dgm:spPr>
    </dgm:pt>
    <dgm:pt modelId="{1BF6CC3A-981A-4920-AB01-A14BA12B4464}" type="pres">
      <dgm:prSet presAssocID="{B8EEC012-6905-42C5-8B49-DF44AC9ADF3D}" presName="text_2" presStyleLbl="node1" presStyleIdx="1" presStyleCnt="4">
        <dgm:presLayoutVars>
          <dgm:bulletEnabled val="1"/>
        </dgm:presLayoutVars>
      </dgm:prSet>
      <dgm:spPr/>
    </dgm:pt>
    <dgm:pt modelId="{980FF450-78FA-490C-9A7E-2BB28EE7391F}" type="pres">
      <dgm:prSet presAssocID="{B8EEC012-6905-42C5-8B49-DF44AC9ADF3D}" presName="accent_2" presStyleCnt="0"/>
      <dgm:spPr/>
    </dgm:pt>
    <dgm:pt modelId="{8CFA261C-7F7A-4328-B6ED-3EF6CA03F547}" type="pres">
      <dgm:prSet presAssocID="{B8EEC012-6905-42C5-8B49-DF44AC9ADF3D}" presName="accentRepeatNode" presStyleLbl="solidFgAcc1" presStyleIdx="1" presStyleCnt="4"/>
      <dgm:spPr>
        <a:ln>
          <a:solidFill>
            <a:srgbClr val="003BC0"/>
          </a:solidFill>
        </a:ln>
      </dgm:spPr>
    </dgm:pt>
    <dgm:pt modelId="{732A1866-FA5A-47B3-96AD-1ECD9EEB14B6}" type="pres">
      <dgm:prSet presAssocID="{8E059819-F438-424D-AC01-A4782D399A0B}" presName="text_3" presStyleLbl="node1" presStyleIdx="2" presStyleCnt="4">
        <dgm:presLayoutVars>
          <dgm:bulletEnabled val="1"/>
        </dgm:presLayoutVars>
      </dgm:prSet>
      <dgm:spPr/>
    </dgm:pt>
    <dgm:pt modelId="{CC8F46C6-EA2B-4857-8C3C-6648439D8C79}" type="pres">
      <dgm:prSet presAssocID="{8E059819-F438-424D-AC01-A4782D399A0B}" presName="accent_3" presStyleCnt="0"/>
      <dgm:spPr/>
    </dgm:pt>
    <dgm:pt modelId="{810E7641-C898-485D-81BC-E32F5E95CBAB}" type="pres">
      <dgm:prSet presAssocID="{8E059819-F438-424D-AC01-A4782D399A0B}" presName="accentRepeatNode" presStyleLbl="solidFgAcc1" presStyleIdx="2" presStyleCnt="4"/>
      <dgm:spPr>
        <a:ln>
          <a:solidFill>
            <a:srgbClr val="003BC0"/>
          </a:solidFill>
        </a:ln>
      </dgm:spPr>
    </dgm:pt>
    <dgm:pt modelId="{12070950-69B2-4097-A837-65C15F61E161}" type="pres">
      <dgm:prSet presAssocID="{2EC09695-B382-410E-9CF8-5C65BF8BACB4}" presName="text_4" presStyleLbl="node1" presStyleIdx="3" presStyleCnt="4">
        <dgm:presLayoutVars>
          <dgm:bulletEnabled val="1"/>
        </dgm:presLayoutVars>
      </dgm:prSet>
      <dgm:spPr/>
    </dgm:pt>
    <dgm:pt modelId="{4063E159-2327-4560-8351-445EA833B533}" type="pres">
      <dgm:prSet presAssocID="{2EC09695-B382-410E-9CF8-5C65BF8BACB4}" presName="accent_4" presStyleCnt="0"/>
      <dgm:spPr/>
    </dgm:pt>
    <dgm:pt modelId="{109B71FC-F96A-4BD5-BB10-D7E62B0E3619}" type="pres">
      <dgm:prSet presAssocID="{2EC09695-B382-410E-9CF8-5C65BF8BACB4}" presName="accentRepeatNode" presStyleLbl="solidFgAcc1" presStyleIdx="3" presStyleCnt="4"/>
      <dgm:spPr>
        <a:ln>
          <a:solidFill>
            <a:srgbClr val="003BC0"/>
          </a:solidFill>
        </a:ln>
      </dgm:spPr>
    </dgm:pt>
  </dgm:ptLst>
  <dgm:cxnLst>
    <dgm:cxn modelId="{601D1424-25C2-4B29-A36A-9A9F65E4EB36}" type="presOf" srcId="{8E059819-F438-424D-AC01-A4782D399A0B}" destId="{732A1866-FA5A-47B3-96AD-1ECD9EEB14B6}" srcOrd="0" destOrd="0" presId="urn:microsoft.com/office/officeart/2008/layout/VerticalCurvedList"/>
    <dgm:cxn modelId="{6946EC63-36F5-4205-A31F-88A22FBC3E57}" type="presOf" srcId="{2EC09695-B382-410E-9CF8-5C65BF8BACB4}" destId="{12070950-69B2-4097-A837-65C15F61E161}" srcOrd="0" destOrd="0" presId="urn:microsoft.com/office/officeart/2008/layout/VerticalCurvedList"/>
    <dgm:cxn modelId="{A639BE6B-217A-4783-A878-B2E4C1F380A4}" type="presOf" srcId="{B8EEC012-6905-42C5-8B49-DF44AC9ADF3D}" destId="{1BF6CC3A-981A-4920-AB01-A14BA12B4464}" srcOrd="0" destOrd="0" presId="urn:microsoft.com/office/officeart/2008/layout/VerticalCurvedList"/>
    <dgm:cxn modelId="{4353F376-E7AA-4AE2-8481-E40A64758272}" srcId="{C675060C-18A4-4880-B5B4-FF75F923762B}" destId="{8E059819-F438-424D-AC01-A4782D399A0B}" srcOrd="2" destOrd="0" parTransId="{F415F9B4-B02C-4753-AC92-F035CF216F43}" sibTransId="{7C5F15A6-47F1-4FA8-8E98-F04892357520}"/>
    <dgm:cxn modelId="{54176C7C-3C58-44E3-A53A-24BDD95D6467}" type="presOf" srcId="{EA2F78A0-83E2-4C64-AD7F-26D67BDE40C3}" destId="{78D9C354-4543-4C61-B2D4-5554DFB6EC56}" srcOrd="0" destOrd="0" presId="urn:microsoft.com/office/officeart/2008/layout/VerticalCurvedList"/>
    <dgm:cxn modelId="{54991C82-044E-4C6A-AD98-42340691B315}" srcId="{C675060C-18A4-4880-B5B4-FF75F923762B}" destId="{B8EEC012-6905-42C5-8B49-DF44AC9ADF3D}" srcOrd="1" destOrd="0" parTransId="{92953EF5-AB73-4CA0-918F-F81A56CB3DF5}" sibTransId="{6BC2467F-7A7A-41E5-9B2C-41456197C9CE}"/>
    <dgm:cxn modelId="{0D846289-C1BB-4430-AE98-EC82688B7893}" srcId="{C675060C-18A4-4880-B5B4-FF75F923762B}" destId="{2EC09695-B382-410E-9CF8-5C65BF8BACB4}" srcOrd="3" destOrd="0" parTransId="{1258A856-DD52-4035-BA99-B5A8F7F15751}" sibTransId="{188A8FFA-8C4F-4F5D-ACED-C82A11AC655C}"/>
    <dgm:cxn modelId="{6FB570A5-C066-4DA7-8914-8D23A2485486}" type="presOf" srcId="{E77A2AB0-F623-4EA1-87F7-0F8CEAE78D00}" destId="{2FA97E59-B41A-4538-9C67-3C974B9C7552}" srcOrd="0" destOrd="0" presId="urn:microsoft.com/office/officeart/2008/layout/VerticalCurvedList"/>
    <dgm:cxn modelId="{673135AA-CD02-43EF-B285-A89B110DB5B2}" srcId="{C675060C-18A4-4880-B5B4-FF75F923762B}" destId="{E77A2AB0-F623-4EA1-87F7-0F8CEAE78D00}" srcOrd="0" destOrd="0" parTransId="{F809975C-5D01-4A99-8AB6-C133F1968DE6}" sibTransId="{EA2F78A0-83E2-4C64-AD7F-26D67BDE40C3}"/>
    <dgm:cxn modelId="{7B3512E3-3BA3-4E33-AF8B-FB3E064A3CDB}" type="presOf" srcId="{C675060C-18A4-4880-B5B4-FF75F923762B}" destId="{05DAFB02-511F-49D9-938F-7419B79AA50F}" srcOrd="0" destOrd="0" presId="urn:microsoft.com/office/officeart/2008/layout/VerticalCurvedList"/>
    <dgm:cxn modelId="{F0B06686-50FE-4923-9BFB-FC6D1991FDDA}" type="presParOf" srcId="{05DAFB02-511F-49D9-938F-7419B79AA50F}" destId="{F5900934-2C3E-4D42-99B0-FCED91A0BC6F}" srcOrd="0" destOrd="0" presId="urn:microsoft.com/office/officeart/2008/layout/VerticalCurvedList"/>
    <dgm:cxn modelId="{0FAB69E9-13BB-4B53-B0E3-1EFF953614ED}" type="presParOf" srcId="{F5900934-2C3E-4D42-99B0-FCED91A0BC6F}" destId="{002F2234-4819-4EA3-A245-4D5F61C58E3A}" srcOrd="0" destOrd="0" presId="urn:microsoft.com/office/officeart/2008/layout/VerticalCurvedList"/>
    <dgm:cxn modelId="{38FDE379-08A6-41D8-9BE7-2F696E031367}" type="presParOf" srcId="{002F2234-4819-4EA3-A245-4D5F61C58E3A}" destId="{35358132-25F6-46E8-893A-918678B747A7}" srcOrd="0" destOrd="0" presId="urn:microsoft.com/office/officeart/2008/layout/VerticalCurvedList"/>
    <dgm:cxn modelId="{E10C7F91-6E3D-4DAC-9C60-F6C643F46DE5}" type="presParOf" srcId="{002F2234-4819-4EA3-A245-4D5F61C58E3A}" destId="{78D9C354-4543-4C61-B2D4-5554DFB6EC56}" srcOrd="1" destOrd="0" presId="urn:microsoft.com/office/officeart/2008/layout/VerticalCurvedList"/>
    <dgm:cxn modelId="{32CBA000-9FE7-45D6-B176-03C53D8BE41C}" type="presParOf" srcId="{002F2234-4819-4EA3-A245-4D5F61C58E3A}" destId="{9799503C-0578-4BD8-B6B9-367A4624B2DA}" srcOrd="2" destOrd="0" presId="urn:microsoft.com/office/officeart/2008/layout/VerticalCurvedList"/>
    <dgm:cxn modelId="{64C9D88F-2E61-4F05-A524-DC528BCA773A}" type="presParOf" srcId="{002F2234-4819-4EA3-A245-4D5F61C58E3A}" destId="{2B8F1AA3-BC5E-47C3-AD8E-2231C3BFE78F}" srcOrd="3" destOrd="0" presId="urn:microsoft.com/office/officeart/2008/layout/VerticalCurvedList"/>
    <dgm:cxn modelId="{1ED89B1F-809D-40B8-8FF4-94F010115778}" type="presParOf" srcId="{F5900934-2C3E-4D42-99B0-FCED91A0BC6F}" destId="{2FA97E59-B41A-4538-9C67-3C974B9C7552}" srcOrd="1" destOrd="0" presId="urn:microsoft.com/office/officeart/2008/layout/VerticalCurvedList"/>
    <dgm:cxn modelId="{2C2F48FB-4F0A-45A7-A1CE-19CEE9F1AA12}" type="presParOf" srcId="{F5900934-2C3E-4D42-99B0-FCED91A0BC6F}" destId="{218A9024-C339-41F1-A9C5-0F2E11EEF2F1}" srcOrd="2" destOrd="0" presId="urn:microsoft.com/office/officeart/2008/layout/VerticalCurvedList"/>
    <dgm:cxn modelId="{316EECDF-7004-47B4-827F-382B86B0B8C3}" type="presParOf" srcId="{218A9024-C339-41F1-A9C5-0F2E11EEF2F1}" destId="{ABE8AF4D-ED50-49EE-8C15-64EEA5C7757D}" srcOrd="0" destOrd="0" presId="urn:microsoft.com/office/officeart/2008/layout/VerticalCurvedList"/>
    <dgm:cxn modelId="{13F0913B-4E97-483C-BEF1-72EF4BA0820D}" type="presParOf" srcId="{F5900934-2C3E-4D42-99B0-FCED91A0BC6F}" destId="{1BF6CC3A-981A-4920-AB01-A14BA12B4464}" srcOrd="3" destOrd="0" presId="urn:microsoft.com/office/officeart/2008/layout/VerticalCurvedList"/>
    <dgm:cxn modelId="{0B7EB25C-D803-4604-A3A8-78EA4305B03B}" type="presParOf" srcId="{F5900934-2C3E-4D42-99B0-FCED91A0BC6F}" destId="{980FF450-78FA-490C-9A7E-2BB28EE7391F}" srcOrd="4" destOrd="0" presId="urn:microsoft.com/office/officeart/2008/layout/VerticalCurvedList"/>
    <dgm:cxn modelId="{D3D72991-C463-4A40-8608-00B3E62EE608}" type="presParOf" srcId="{980FF450-78FA-490C-9A7E-2BB28EE7391F}" destId="{8CFA261C-7F7A-4328-B6ED-3EF6CA03F547}" srcOrd="0" destOrd="0" presId="urn:microsoft.com/office/officeart/2008/layout/VerticalCurvedList"/>
    <dgm:cxn modelId="{385234EB-7D48-45EC-8D71-79081C86632D}" type="presParOf" srcId="{F5900934-2C3E-4D42-99B0-FCED91A0BC6F}" destId="{732A1866-FA5A-47B3-96AD-1ECD9EEB14B6}" srcOrd="5" destOrd="0" presId="urn:microsoft.com/office/officeart/2008/layout/VerticalCurvedList"/>
    <dgm:cxn modelId="{1EF20F28-7313-4DD4-A48F-F6720401C07F}" type="presParOf" srcId="{F5900934-2C3E-4D42-99B0-FCED91A0BC6F}" destId="{CC8F46C6-EA2B-4857-8C3C-6648439D8C79}" srcOrd="6" destOrd="0" presId="urn:microsoft.com/office/officeart/2008/layout/VerticalCurvedList"/>
    <dgm:cxn modelId="{E1ED5255-38A5-4B18-B33C-84F4039EE0F8}" type="presParOf" srcId="{CC8F46C6-EA2B-4857-8C3C-6648439D8C79}" destId="{810E7641-C898-485D-81BC-E32F5E95CBAB}" srcOrd="0" destOrd="0" presId="urn:microsoft.com/office/officeart/2008/layout/VerticalCurvedList"/>
    <dgm:cxn modelId="{77DC29C7-5EBE-4ED5-82AC-D72886DC6807}" type="presParOf" srcId="{F5900934-2C3E-4D42-99B0-FCED91A0BC6F}" destId="{12070950-69B2-4097-A837-65C15F61E161}" srcOrd="7" destOrd="0" presId="urn:microsoft.com/office/officeart/2008/layout/VerticalCurvedList"/>
    <dgm:cxn modelId="{DB006209-913F-4893-9889-9F4AF0C71CC5}" type="presParOf" srcId="{F5900934-2C3E-4D42-99B0-FCED91A0BC6F}" destId="{4063E159-2327-4560-8351-445EA833B533}" srcOrd="8" destOrd="0" presId="urn:microsoft.com/office/officeart/2008/layout/VerticalCurvedList"/>
    <dgm:cxn modelId="{E47D0496-2D5D-4406-AF52-0FF025CCEB7E}" type="presParOf" srcId="{4063E159-2327-4560-8351-445EA833B533}" destId="{109B71FC-F96A-4BD5-BB10-D7E62B0E3619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45EE6-FC8A-41D5-991C-A6B68119F8A3}" type="doc">
      <dgm:prSet loTypeId="urn:microsoft.com/office/officeart/2008/layout/RadialCluster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8DF71C4-0B91-4CC2-8169-FC3F0EC1A472}">
      <dgm:prSet phldrT="[Текст]" custT="1"/>
      <dgm:spPr/>
      <dgm:t>
        <a:bodyPr/>
        <a:lstStyle/>
        <a:p>
          <a:r>
            <a:rPr lang="ru-RU" sz="13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gm:t>
    </dgm:pt>
    <dgm:pt modelId="{3588FB88-7803-4F52-BAF9-04044FAA826C}" type="parTrans" cxnId="{EB2B71E3-5B6C-409D-ADFB-849083A966FF}">
      <dgm:prSet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A827D-4E51-4079-9B30-ED7439D2684C}" type="sibTrans" cxnId="{EB2B71E3-5B6C-409D-ADFB-849083A966FF}">
      <dgm:prSet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0E86D-7B35-439A-BC69-13E9579AF95B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6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налогов, уплаченная гражданином, поступает в бюджет муниципального округа</a:t>
          </a:r>
        </a:p>
      </dgm:t>
    </dgm:pt>
    <dgm:pt modelId="{7D032032-D425-461B-8296-BF24A48933EB}" type="parTrans" cxnId="{0B152B35-EADF-4538-A6FF-F961C16512E0}">
      <dgm:prSet custT="1"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FE4E3-3297-454E-9E72-DD275ACEE166}" type="sibTrans" cxnId="{0B152B35-EADF-4538-A6FF-F961C16512E0}">
      <dgm:prSet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7AE249-BDFB-4611-85C5-94B2470CBEE9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6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Гражданин – участник публичных слушаний по проекту бюджета</a:t>
          </a:r>
        </a:p>
      </dgm:t>
    </dgm:pt>
    <dgm:pt modelId="{8429131F-BAC0-482A-835D-51419E2500A4}" type="parTrans" cxnId="{789CAD21-E39B-4AB1-94CB-57AADA003D9C}">
      <dgm:prSet custT="1"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3AEDE-0610-494E-8B17-2A9311C51111}" type="sibTrans" cxnId="{789CAD21-E39B-4AB1-94CB-57AADA003D9C}">
      <dgm:prSet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2D77B-B6BC-4E43-8E8A-F61A3F7F0C15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6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Гражданин – участник публичных слушаний по исполнению бюджета</a:t>
          </a:r>
        </a:p>
      </dgm:t>
    </dgm:pt>
    <dgm:pt modelId="{E7CFD1AC-BC45-4325-B1FB-D01AC0E3793C}" type="parTrans" cxnId="{A534D754-BD9B-4766-AE13-FFB2A1A08AA7}">
      <dgm:prSet custT="1"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E07D0-6C91-44D9-9994-27E54257B656}" type="sibTrans" cxnId="{A534D754-BD9B-4766-AE13-FFB2A1A08AA7}">
      <dgm:prSet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C2ACE-66EE-4936-A66F-A29B5A459E4B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6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Гражданин – получатель социальных гарантий и услуг</a:t>
          </a:r>
        </a:p>
      </dgm:t>
    </dgm:pt>
    <dgm:pt modelId="{D5F17302-62FD-45FA-83A2-A8A4CD1F35B3}" type="parTrans" cxnId="{EB590C0C-E7E7-4D7A-A756-66DF2C14098D}">
      <dgm:prSet custT="1"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FC02A-3E08-4E10-8393-C3E2F5CE99E5}" type="sibTrans" cxnId="{EB590C0C-E7E7-4D7A-A756-66DF2C14098D}">
      <dgm:prSet/>
      <dgm:spPr/>
      <dgm:t>
        <a:bodyPr/>
        <a:lstStyle/>
        <a:p>
          <a:endParaRPr lang="ru-RU" sz="1300">
            <a:solidFill>
              <a:srgbClr val="275CC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17965-0D06-4A0A-88BD-040902F0A6B4}" type="pres">
      <dgm:prSet presAssocID="{6D945EE6-FC8A-41D5-991C-A6B68119F8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FCDE7C9-1A34-4CDC-A68B-F4392B30DCA8}" type="pres">
      <dgm:prSet presAssocID="{D8DF71C4-0B91-4CC2-8169-FC3F0EC1A472}" presName="singleCycle" presStyleCnt="0"/>
      <dgm:spPr/>
    </dgm:pt>
    <dgm:pt modelId="{B4946AD7-BD48-4863-AD45-22DB4D6651D8}" type="pres">
      <dgm:prSet presAssocID="{D8DF71C4-0B91-4CC2-8169-FC3F0EC1A472}" presName="singleCenter" presStyleLbl="node1" presStyleIdx="0" presStyleCnt="5">
        <dgm:presLayoutVars>
          <dgm:chMax val="7"/>
          <dgm:chPref val="7"/>
        </dgm:presLayoutVars>
      </dgm:prSet>
      <dgm:spPr/>
    </dgm:pt>
    <dgm:pt modelId="{229D469B-9771-4A26-AF72-16DB7617CE2E}" type="pres">
      <dgm:prSet presAssocID="{7D032032-D425-461B-8296-BF24A48933EB}" presName="Name56" presStyleLbl="parChTrans1D2" presStyleIdx="0" presStyleCnt="4"/>
      <dgm:spPr/>
    </dgm:pt>
    <dgm:pt modelId="{19588049-7F0D-4A0D-A2E0-182907AF57F2}" type="pres">
      <dgm:prSet presAssocID="{9F80E86D-7B35-439A-BC69-13E9579AF95B}" presName="text0" presStyleLbl="node1" presStyleIdx="1" presStyleCnt="5" custScaleX="214819" custRadScaleRad="88222" custRadScaleInc="-188">
        <dgm:presLayoutVars>
          <dgm:bulletEnabled val="1"/>
        </dgm:presLayoutVars>
      </dgm:prSet>
      <dgm:spPr/>
    </dgm:pt>
    <dgm:pt modelId="{1B3D20C5-7317-4C57-AECE-D87709564585}" type="pres">
      <dgm:prSet presAssocID="{8429131F-BAC0-482A-835D-51419E2500A4}" presName="Name56" presStyleLbl="parChTrans1D2" presStyleIdx="1" presStyleCnt="4"/>
      <dgm:spPr/>
    </dgm:pt>
    <dgm:pt modelId="{D8F2EE34-2236-4644-9601-AD4AB82ACCF4}" type="pres">
      <dgm:prSet presAssocID="{1F7AE249-BDFB-4611-85C5-94B2470CBEE9}" presName="text0" presStyleLbl="node1" presStyleIdx="2" presStyleCnt="5" custScaleX="161610" custRadScaleRad="107185" custRadScaleInc="0">
        <dgm:presLayoutVars>
          <dgm:bulletEnabled val="1"/>
        </dgm:presLayoutVars>
      </dgm:prSet>
      <dgm:spPr/>
    </dgm:pt>
    <dgm:pt modelId="{E9F62828-E62C-44EE-9255-849EAA80D87F}" type="pres">
      <dgm:prSet presAssocID="{E7CFD1AC-BC45-4325-B1FB-D01AC0E3793C}" presName="Name56" presStyleLbl="parChTrans1D2" presStyleIdx="2" presStyleCnt="4"/>
      <dgm:spPr/>
    </dgm:pt>
    <dgm:pt modelId="{868689E9-1243-4C04-9850-C203BF7C0ADE}" type="pres">
      <dgm:prSet presAssocID="{12C2D77B-B6BC-4E43-8E8A-F61A3F7F0C15}" presName="text0" presStyleLbl="node1" presStyleIdx="3" presStyleCnt="5" custScaleX="178338" custRadScaleRad="88757" custRadScaleInc="-1685">
        <dgm:presLayoutVars>
          <dgm:bulletEnabled val="1"/>
        </dgm:presLayoutVars>
      </dgm:prSet>
      <dgm:spPr/>
    </dgm:pt>
    <dgm:pt modelId="{14B66E10-C30F-47ED-BEC6-C95DD6E86B4F}" type="pres">
      <dgm:prSet presAssocID="{D5F17302-62FD-45FA-83A2-A8A4CD1F35B3}" presName="Name56" presStyleLbl="parChTrans1D2" presStyleIdx="3" presStyleCnt="4"/>
      <dgm:spPr/>
    </dgm:pt>
    <dgm:pt modelId="{619C9C34-F61A-419F-B68A-20CF2774E1D2}" type="pres">
      <dgm:prSet presAssocID="{EE7C2ACE-66EE-4936-A66F-A29B5A459E4B}" presName="text0" presStyleLbl="node1" presStyleIdx="4" presStyleCnt="5" custScaleX="152274">
        <dgm:presLayoutVars>
          <dgm:bulletEnabled val="1"/>
        </dgm:presLayoutVars>
      </dgm:prSet>
      <dgm:spPr/>
    </dgm:pt>
  </dgm:ptLst>
  <dgm:cxnLst>
    <dgm:cxn modelId="{0CF90700-0074-4735-8F8B-0C77A17164D1}" type="presOf" srcId="{EE7C2ACE-66EE-4936-A66F-A29B5A459E4B}" destId="{619C9C34-F61A-419F-B68A-20CF2774E1D2}" srcOrd="0" destOrd="0" presId="urn:microsoft.com/office/officeart/2008/layout/RadialCluster"/>
    <dgm:cxn modelId="{EB590C0C-E7E7-4D7A-A756-66DF2C14098D}" srcId="{D8DF71C4-0B91-4CC2-8169-FC3F0EC1A472}" destId="{EE7C2ACE-66EE-4936-A66F-A29B5A459E4B}" srcOrd="3" destOrd="0" parTransId="{D5F17302-62FD-45FA-83A2-A8A4CD1F35B3}" sibTransId="{689FC02A-3E08-4E10-8393-C3E2F5CE99E5}"/>
    <dgm:cxn modelId="{F9C3BB12-A25F-48D8-8DDE-00E1F5CB35AF}" type="presOf" srcId="{8429131F-BAC0-482A-835D-51419E2500A4}" destId="{1B3D20C5-7317-4C57-AECE-D87709564585}" srcOrd="0" destOrd="0" presId="urn:microsoft.com/office/officeart/2008/layout/RadialCluster"/>
    <dgm:cxn modelId="{789CAD21-E39B-4AB1-94CB-57AADA003D9C}" srcId="{D8DF71C4-0B91-4CC2-8169-FC3F0EC1A472}" destId="{1F7AE249-BDFB-4611-85C5-94B2470CBEE9}" srcOrd="1" destOrd="0" parTransId="{8429131F-BAC0-482A-835D-51419E2500A4}" sibTransId="{D603AEDE-0610-494E-8B17-2A9311C51111}"/>
    <dgm:cxn modelId="{0B152B35-EADF-4538-A6FF-F961C16512E0}" srcId="{D8DF71C4-0B91-4CC2-8169-FC3F0EC1A472}" destId="{9F80E86D-7B35-439A-BC69-13E9579AF95B}" srcOrd="0" destOrd="0" parTransId="{7D032032-D425-461B-8296-BF24A48933EB}" sibTransId="{ADBFE4E3-3297-454E-9E72-DD275ACEE166}"/>
    <dgm:cxn modelId="{BC4E465B-8E48-4433-AA12-CD30CE0F6893}" type="presOf" srcId="{D5F17302-62FD-45FA-83A2-A8A4CD1F35B3}" destId="{14B66E10-C30F-47ED-BEC6-C95DD6E86B4F}" srcOrd="0" destOrd="0" presId="urn:microsoft.com/office/officeart/2008/layout/RadialCluster"/>
    <dgm:cxn modelId="{579DD65F-7CD0-4585-9AF5-70B35402995B}" type="presOf" srcId="{D8DF71C4-0B91-4CC2-8169-FC3F0EC1A472}" destId="{B4946AD7-BD48-4863-AD45-22DB4D6651D8}" srcOrd="0" destOrd="0" presId="urn:microsoft.com/office/officeart/2008/layout/RadialCluster"/>
    <dgm:cxn modelId="{320A4651-FC65-4C9D-9243-5F87D0F59D1C}" type="presOf" srcId="{9F80E86D-7B35-439A-BC69-13E9579AF95B}" destId="{19588049-7F0D-4A0D-A2E0-182907AF57F2}" srcOrd="0" destOrd="0" presId="urn:microsoft.com/office/officeart/2008/layout/RadialCluster"/>
    <dgm:cxn modelId="{A534D754-BD9B-4766-AE13-FFB2A1A08AA7}" srcId="{D8DF71C4-0B91-4CC2-8169-FC3F0EC1A472}" destId="{12C2D77B-B6BC-4E43-8E8A-F61A3F7F0C15}" srcOrd="2" destOrd="0" parTransId="{E7CFD1AC-BC45-4325-B1FB-D01AC0E3793C}" sibTransId="{8BAE07D0-6C91-44D9-9994-27E54257B656}"/>
    <dgm:cxn modelId="{27C8C588-80F2-49D3-B8BD-2A9B4F26D821}" type="presOf" srcId="{6D945EE6-FC8A-41D5-991C-A6B68119F8A3}" destId="{8DB17965-0D06-4A0A-88BD-040902F0A6B4}" srcOrd="0" destOrd="0" presId="urn:microsoft.com/office/officeart/2008/layout/RadialCluster"/>
    <dgm:cxn modelId="{2E6C37A3-63B9-44DB-9759-5F06E7580454}" type="presOf" srcId="{7D032032-D425-461B-8296-BF24A48933EB}" destId="{229D469B-9771-4A26-AF72-16DB7617CE2E}" srcOrd="0" destOrd="0" presId="urn:microsoft.com/office/officeart/2008/layout/RadialCluster"/>
    <dgm:cxn modelId="{63D163CE-B6FE-4E54-93A2-2542B4ED12D1}" type="presOf" srcId="{E7CFD1AC-BC45-4325-B1FB-D01AC0E3793C}" destId="{E9F62828-E62C-44EE-9255-849EAA80D87F}" srcOrd="0" destOrd="0" presId="urn:microsoft.com/office/officeart/2008/layout/RadialCluster"/>
    <dgm:cxn modelId="{54CFDBCF-FA70-4DFD-903E-253F4B474D16}" type="presOf" srcId="{1F7AE249-BDFB-4611-85C5-94B2470CBEE9}" destId="{D8F2EE34-2236-4644-9601-AD4AB82ACCF4}" srcOrd="0" destOrd="0" presId="urn:microsoft.com/office/officeart/2008/layout/RadialCluster"/>
    <dgm:cxn modelId="{EB2B71E3-5B6C-409D-ADFB-849083A966FF}" srcId="{6D945EE6-FC8A-41D5-991C-A6B68119F8A3}" destId="{D8DF71C4-0B91-4CC2-8169-FC3F0EC1A472}" srcOrd="0" destOrd="0" parTransId="{3588FB88-7803-4F52-BAF9-04044FAA826C}" sibTransId="{BDFA827D-4E51-4079-9B30-ED7439D2684C}"/>
    <dgm:cxn modelId="{700768FC-3753-4E68-8994-CBCF2FF5F73E}" type="presOf" srcId="{12C2D77B-B6BC-4E43-8E8A-F61A3F7F0C15}" destId="{868689E9-1243-4C04-9850-C203BF7C0ADE}" srcOrd="0" destOrd="0" presId="urn:microsoft.com/office/officeart/2008/layout/RadialCluster"/>
    <dgm:cxn modelId="{68D04679-10C6-4AD4-BBFE-99439F022E44}" type="presParOf" srcId="{8DB17965-0D06-4A0A-88BD-040902F0A6B4}" destId="{1FCDE7C9-1A34-4CDC-A68B-F4392B30DCA8}" srcOrd="0" destOrd="0" presId="urn:microsoft.com/office/officeart/2008/layout/RadialCluster"/>
    <dgm:cxn modelId="{B3B5A723-AFBD-41B8-B298-CAF150CD44C3}" type="presParOf" srcId="{1FCDE7C9-1A34-4CDC-A68B-F4392B30DCA8}" destId="{B4946AD7-BD48-4863-AD45-22DB4D6651D8}" srcOrd="0" destOrd="0" presId="urn:microsoft.com/office/officeart/2008/layout/RadialCluster"/>
    <dgm:cxn modelId="{7ED72A83-8CFC-40E3-8ADA-81B1127C362E}" type="presParOf" srcId="{1FCDE7C9-1A34-4CDC-A68B-F4392B30DCA8}" destId="{229D469B-9771-4A26-AF72-16DB7617CE2E}" srcOrd="1" destOrd="0" presId="urn:microsoft.com/office/officeart/2008/layout/RadialCluster"/>
    <dgm:cxn modelId="{3C9110F7-0E7F-45B1-A464-8CB64E742CBB}" type="presParOf" srcId="{1FCDE7C9-1A34-4CDC-A68B-F4392B30DCA8}" destId="{19588049-7F0D-4A0D-A2E0-182907AF57F2}" srcOrd="2" destOrd="0" presId="urn:microsoft.com/office/officeart/2008/layout/RadialCluster"/>
    <dgm:cxn modelId="{13D56030-AC0E-452B-8709-F259D88DA9D5}" type="presParOf" srcId="{1FCDE7C9-1A34-4CDC-A68B-F4392B30DCA8}" destId="{1B3D20C5-7317-4C57-AECE-D87709564585}" srcOrd="3" destOrd="0" presId="urn:microsoft.com/office/officeart/2008/layout/RadialCluster"/>
    <dgm:cxn modelId="{F2C850DF-DEA2-4CE5-922A-7C985D60AC9B}" type="presParOf" srcId="{1FCDE7C9-1A34-4CDC-A68B-F4392B30DCA8}" destId="{D8F2EE34-2236-4644-9601-AD4AB82ACCF4}" srcOrd="4" destOrd="0" presId="urn:microsoft.com/office/officeart/2008/layout/RadialCluster"/>
    <dgm:cxn modelId="{C3BB984F-2319-4564-88D0-902A18D91795}" type="presParOf" srcId="{1FCDE7C9-1A34-4CDC-A68B-F4392B30DCA8}" destId="{E9F62828-E62C-44EE-9255-849EAA80D87F}" srcOrd="5" destOrd="0" presId="urn:microsoft.com/office/officeart/2008/layout/RadialCluster"/>
    <dgm:cxn modelId="{3141E2A8-04F1-4BA0-A4E6-83E208D17126}" type="presParOf" srcId="{1FCDE7C9-1A34-4CDC-A68B-F4392B30DCA8}" destId="{868689E9-1243-4C04-9850-C203BF7C0ADE}" srcOrd="6" destOrd="0" presId="urn:microsoft.com/office/officeart/2008/layout/RadialCluster"/>
    <dgm:cxn modelId="{C98C94A6-5A27-4964-8E18-4EE3D73C3EC8}" type="presParOf" srcId="{1FCDE7C9-1A34-4CDC-A68B-F4392B30DCA8}" destId="{14B66E10-C30F-47ED-BEC6-C95DD6E86B4F}" srcOrd="7" destOrd="0" presId="urn:microsoft.com/office/officeart/2008/layout/RadialCluster"/>
    <dgm:cxn modelId="{B1627756-E8C3-4E46-8761-2EBC0DC4EFAD}" type="presParOf" srcId="{1FCDE7C9-1A34-4CDC-A68B-F4392B30DCA8}" destId="{619C9C34-F61A-419F-B68A-20CF2774E1D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C25C17-9F8F-44B5-B503-7D62FA18502E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DD536-B995-4B9D-88D9-0084BF70C9F2}">
      <dgm:prSet phldrT="[Текст]" custT="1"/>
      <dgm:spPr>
        <a:solidFill>
          <a:srgbClr val="275CC2"/>
        </a:solidFill>
        <a:ln>
          <a:solidFill>
            <a:srgbClr val="275CC2"/>
          </a:solidFill>
        </a:ln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60432CC2-7FAD-40BB-A30D-13578CF1CBD1}" type="parTrans" cxnId="{AA0F472F-EC16-4B21-93EC-3E7B3E71DF09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13CC4-C24C-414A-AF49-C2C649D2B756}" type="sibTrans" cxnId="{AA0F472F-EC16-4B21-93EC-3E7B3E71DF09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D1EF8-E67D-4A0A-9C22-675AFFA88A2A}">
      <dgm:prSet phldrT="[Текст]" custT="1"/>
      <dgm:spPr>
        <a:solidFill>
          <a:srgbClr val="275CC2"/>
        </a:solidFill>
        <a:ln>
          <a:solidFill>
            <a:srgbClr val="275CC2"/>
          </a:solidFill>
        </a:ln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24D8DBF1-DC69-43D4-AEF2-6828D9D3F152}" type="parTrans" cxnId="{792B37D1-FF43-4A5A-9A46-4AB8433F5300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CA3C8-95F4-4173-B87A-CB2943A48485}" type="sibTrans" cxnId="{792B37D1-FF43-4A5A-9A46-4AB8433F5300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7EF1C-1963-45DD-B420-DAAFDC0BA52E}">
      <dgm:prSet phldrT="[Текст]" custT="1"/>
      <dgm:spPr>
        <a:solidFill>
          <a:srgbClr val="275CC2"/>
        </a:solidFill>
        <a:ln>
          <a:solidFill>
            <a:srgbClr val="275CC2"/>
          </a:solidFill>
        </a:ln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gm:t>
    </dgm:pt>
    <dgm:pt modelId="{5939FB94-067B-4D66-BA04-746648586D07}" type="parTrans" cxnId="{FD917DCD-60D9-4768-9C4E-BC99C60F67D2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5AA76C-4352-4716-AE48-825BC5C557FE}" type="sibTrans" cxnId="{FD917DCD-60D9-4768-9C4E-BC99C60F67D2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7F3DD-60F3-4243-9FEE-FFB5685B89AD}">
      <dgm:prSet phldrT="[Текст]" custT="1"/>
      <dgm:spPr>
        <a:ln>
          <a:solidFill>
            <a:srgbClr val="003BC0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Акцизы;</a:t>
          </a:r>
        </a:p>
      </dgm:t>
    </dgm:pt>
    <dgm:pt modelId="{CF5BB767-0D21-4C0E-B51A-7E2FFA702032}" type="parTrans" cxnId="{DB1B0C61-033A-4253-93BF-C54BB9D37647}">
      <dgm:prSet custT="1"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666C7-4D6D-48C1-A467-4C429B5514AE}" type="sibTrans" cxnId="{DB1B0C61-033A-4253-93BF-C54BB9D37647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FFCB62-31AD-40D3-8E3B-B799C5B78C63}">
      <dgm:prSet phldrT="[Текст]" custT="1"/>
      <dgm:spPr>
        <a:ln>
          <a:solidFill>
            <a:srgbClr val="003BC0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РФ:</a:t>
          </a:r>
        </a:p>
      </dgm:t>
    </dgm:pt>
    <dgm:pt modelId="{E7FB1B23-CFCE-47EA-AE22-5CCF9DC1AE20}" type="parTrans" cxnId="{81B54C3C-EB0F-4814-A744-1F2830EC21FE}">
      <dgm:prSet custT="1"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E5595D-2D65-4962-9598-5638EB35683C}" type="sibTrans" cxnId="{81B54C3C-EB0F-4814-A744-1F2830EC21FE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E5553-BE0B-4ED1-9545-57124996ABA6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имущества и земельных участков;</a:t>
          </a:r>
        </a:p>
      </dgm:t>
    </dgm:pt>
    <dgm:pt modelId="{0FC6B9D5-9AB4-4109-8928-17D448CFE015}" type="parTrans" cxnId="{1521FB56-3222-4991-ABBA-5E3707602935}">
      <dgm:prSet custT="1"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00683-F24E-4013-913C-8C6E27B9B206}" type="sibTrans" cxnId="{1521FB56-3222-4991-ABBA-5E3707602935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61444-B1CE-4AF3-8B5E-88678D00AFDC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по доходам согласно Бюджетному Кодексу РФ:</a:t>
          </a:r>
        </a:p>
      </dgm:t>
    </dgm:pt>
    <dgm:pt modelId="{3FA7BFC5-877B-42D4-B534-9CB497D9156F}" type="parTrans" cxnId="{13586F4B-51CA-4BA1-BA39-41C32E5E642B}">
      <dgm:prSet custT="1"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5C005-C42F-4DA0-AC6B-61AA5E47FBD6}" type="sibTrans" cxnId="{13586F4B-51CA-4BA1-BA39-41C32E5E642B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85FDA-B403-4A23-A3AD-80C42069C302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 РФ </a:t>
          </a:r>
          <a:r>
            <a:rPr lang="ru-RU" sz="1400" b="1" i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(межбюджетные трансферты)</a:t>
          </a:r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также организаций и граждан.</a:t>
          </a:r>
        </a:p>
      </dgm:t>
    </dgm:pt>
    <dgm:pt modelId="{BDE89F07-5B61-4EF7-A376-06E2E52DB704}" type="parTrans" cxnId="{E1A8B9A7-CDAE-491B-8100-407723312AF2}">
      <dgm:prSet custT="1"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501C0-F97C-470A-B4CC-44A854BBA8F2}" type="sibTrans" cxnId="{E1A8B9A7-CDAE-491B-8100-407723312AF2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D4508-1036-4199-92CA-BCFE7D4A9A20}">
      <dgm:prSet phldrT="[Текст]" custT="1"/>
      <dgm:spPr>
        <a:ln>
          <a:solidFill>
            <a:srgbClr val="003BC0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НДФЛ;</a:t>
          </a:r>
        </a:p>
      </dgm:t>
    </dgm:pt>
    <dgm:pt modelId="{86FB3CE6-372F-4608-BD19-51D419B3BEF5}" type="parTrans" cxnId="{912AC943-4ABA-4B8F-AC90-0FEC9D8A8151}">
      <dgm:prSet custT="1"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2B36B-02BE-47CA-AADB-27220428CD62}" type="sibTrans" cxnId="{912AC943-4ABA-4B8F-AC90-0FEC9D8A8151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F60C29-9DDE-4320-9EEE-43406DB12FD1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 и земельных ресурсов;</a:t>
          </a:r>
        </a:p>
      </dgm:t>
    </dgm:pt>
    <dgm:pt modelId="{1062B498-3C12-445E-954F-08D9A49B71E8}" type="parTrans" cxnId="{3C946066-7C1E-4163-9634-BEB38AFBC94E}">
      <dgm:prSet custT="1"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7E7024-8AC7-4FEA-9999-FE3064B62BD3}" type="sibTrans" cxnId="{3C946066-7C1E-4163-9634-BEB38AFBC94E}">
      <dgm:prSet/>
      <dgm:spPr/>
      <dgm:t>
        <a:bodyPr/>
        <a:lstStyle/>
        <a:p>
          <a:endParaRPr lang="ru-RU" sz="1400">
            <a:solidFill>
              <a:srgbClr val="265C9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3268D-2AEA-44F6-A38A-ACD31C535ACF}">
      <dgm:prSet phldrT="[Текст]" custT="1"/>
      <dgm:spPr>
        <a:ln>
          <a:solidFill>
            <a:srgbClr val="003BC0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 (УСН, ЕНВД, ЕСХН);</a:t>
          </a:r>
        </a:p>
      </dgm:t>
    </dgm:pt>
    <dgm:pt modelId="{A08C1851-D4F6-4573-AECA-C77B87991610}" type="parTrans" cxnId="{E5D3D924-CB1C-4743-8329-10F48680E4DC}">
      <dgm:prSet/>
      <dgm:spPr/>
      <dgm:t>
        <a:bodyPr/>
        <a:lstStyle/>
        <a:p>
          <a:endParaRPr lang="ru-RU">
            <a:solidFill>
              <a:srgbClr val="265C9E"/>
            </a:solidFill>
          </a:endParaRPr>
        </a:p>
      </dgm:t>
    </dgm:pt>
    <dgm:pt modelId="{0519CBD9-F690-4E98-B2B2-73A5AC67B966}" type="sibTrans" cxnId="{E5D3D924-CB1C-4743-8329-10F48680E4DC}">
      <dgm:prSet/>
      <dgm:spPr/>
      <dgm:t>
        <a:bodyPr/>
        <a:lstStyle/>
        <a:p>
          <a:endParaRPr lang="ru-RU">
            <a:solidFill>
              <a:srgbClr val="265C9E"/>
            </a:solidFill>
          </a:endParaRPr>
        </a:p>
      </dgm:t>
    </dgm:pt>
    <dgm:pt modelId="{0A912274-07D5-4F35-ACE4-DECEE9375797}">
      <dgm:prSet phldrT="[Текст]" custT="1"/>
      <dgm:spPr>
        <a:ln>
          <a:solidFill>
            <a:srgbClr val="275CC2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Штрафные санкции.</a:t>
          </a:r>
        </a:p>
      </dgm:t>
    </dgm:pt>
    <dgm:pt modelId="{551C8AD5-BAF1-4A40-8440-4BBC4927AF18}" type="parTrans" cxnId="{923B88ED-36E6-4ABE-94E4-7ED67F6C4FDC}">
      <dgm:prSet/>
      <dgm:spPr/>
      <dgm:t>
        <a:bodyPr/>
        <a:lstStyle/>
        <a:p>
          <a:endParaRPr lang="ru-RU">
            <a:solidFill>
              <a:srgbClr val="265C9E"/>
            </a:solidFill>
          </a:endParaRPr>
        </a:p>
      </dgm:t>
    </dgm:pt>
    <dgm:pt modelId="{77056E48-46B7-4BCE-9A04-D4E94B740E69}" type="sibTrans" cxnId="{923B88ED-36E6-4ABE-94E4-7ED67F6C4FDC}">
      <dgm:prSet/>
      <dgm:spPr/>
      <dgm:t>
        <a:bodyPr/>
        <a:lstStyle/>
        <a:p>
          <a:endParaRPr lang="ru-RU">
            <a:solidFill>
              <a:srgbClr val="265C9E"/>
            </a:solidFill>
          </a:endParaRPr>
        </a:p>
      </dgm:t>
    </dgm:pt>
    <dgm:pt modelId="{85338FBF-DC91-4299-998B-403D7781B79D}">
      <dgm:prSet phldrT="[Текст]" custT="1"/>
      <dgm:spPr>
        <a:ln>
          <a:solidFill>
            <a:srgbClr val="003BC0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налог;</a:t>
          </a:r>
        </a:p>
      </dgm:t>
    </dgm:pt>
    <dgm:pt modelId="{D8E319C5-934F-45D2-967D-7A6952FC51EB}" type="parTrans" cxnId="{D7581CA6-11BA-4A4A-A186-E5B42BE762DD}">
      <dgm:prSet/>
      <dgm:spPr/>
      <dgm:t>
        <a:bodyPr/>
        <a:lstStyle/>
        <a:p>
          <a:endParaRPr lang="ru-RU"/>
        </a:p>
      </dgm:t>
    </dgm:pt>
    <dgm:pt modelId="{E946D34D-D132-44B1-A402-3A7D2786BE36}" type="sibTrans" cxnId="{D7581CA6-11BA-4A4A-A186-E5B42BE762DD}">
      <dgm:prSet/>
      <dgm:spPr/>
      <dgm:t>
        <a:bodyPr/>
        <a:lstStyle/>
        <a:p>
          <a:endParaRPr lang="ru-RU"/>
        </a:p>
      </dgm:t>
    </dgm:pt>
    <dgm:pt modelId="{81B36F33-21CF-48B6-ADDA-37039616F28C}">
      <dgm:prSet phldrT="[Текст]" custT="1"/>
      <dgm:spPr>
        <a:ln>
          <a:solidFill>
            <a:srgbClr val="003BC0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лиц;</a:t>
          </a:r>
        </a:p>
      </dgm:t>
    </dgm:pt>
    <dgm:pt modelId="{1741DBFA-BBF3-482F-93F2-F71D7E422CD1}" type="parTrans" cxnId="{1DB87708-4BD2-4E0E-8357-2A0001BD17D0}">
      <dgm:prSet/>
      <dgm:spPr/>
      <dgm:t>
        <a:bodyPr/>
        <a:lstStyle/>
        <a:p>
          <a:endParaRPr lang="ru-RU"/>
        </a:p>
      </dgm:t>
    </dgm:pt>
    <dgm:pt modelId="{112A140F-0D82-47BD-93A8-8265EB81221F}" type="sibTrans" cxnId="{1DB87708-4BD2-4E0E-8357-2A0001BD17D0}">
      <dgm:prSet/>
      <dgm:spPr/>
      <dgm:t>
        <a:bodyPr/>
        <a:lstStyle/>
        <a:p>
          <a:endParaRPr lang="ru-RU"/>
        </a:p>
      </dgm:t>
    </dgm:pt>
    <dgm:pt modelId="{20FEFC96-39DE-4A5F-8E20-B6A57BF40DB3}">
      <dgm:prSet phldrT="[Текст]" custT="1"/>
      <dgm:spPr>
        <a:ln>
          <a:solidFill>
            <a:srgbClr val="003BC0"/>
          </a:solidFill>
        </a:ln>
      </dgm:spPr>
      <dgm:t>
        <a:bodyPr/>
        <a:lstStyle/>
        <a:p>
          <a:r>
            <a:rPr lang="ru-RU" sz="14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Туристический налог.</a:t>
          </a:r>
        </a:p>
      </dgm:t>
    </dgm:pt>
    <dgm:pt modelId="{F64B1199-0CCB-47E9-B089-3C7052BED7D0}" type="parTrans" cxnId="{7ABC3441-27E1-4E2F-AB83-2272ECEDD487}">
      <dgm:prSet/>
      <dgm:spPr/>
      <dgm:t>
        <a:bodyPr/>
        <a:lstStyle/>
        <a:p>
          <a:endParaRPr lang="ru-RU"/>
        </a:p>
      </dgm:t>
    </dgm:pt>
    <dgm:pt modelId="{E397F428-844F-4A0C-8026-056BAE4EEAD1}" type="sibTrans" cxnId="{7ABC3441-27E1-4E2F-AB83-2272ECEDD487}">
      <dgm:prSet/>
      <dgm:spPr/>
      <dgm:t>
        <a:bodyPr/>
        <a:lstStyle/>
        <a:p>
          <a:endParaRPr lang="ru-RU"/>
        </a:p>
      </dgm:t>
    </dgm:pt>
    <dgm:pt modelId="{C426EA4B-9685-4CF7-9F72-2B9C3BF9B7BF}" type="pres">
      <dgm:prSet presAssocID="{CDC25C17-9F8F-44B5-B503-7D62FA18502E}" presName="linearFlow" presStyleCnt="0">
        <dgm:presLayoutVars>
          <dgm:dir/>
          <dgm:animLvl val="lvl"/>
          <dgm:resizeHandles val="exact"/>
        </dgm:presLayoutVars>
      </dgm:prSet>
      <dgm:spPr/>
    </dgm:pt>
    <dgm:pt modelId="{A4237093-3BC5-4356-92A6-118496A21207}" type="pres">
      <dgm:prSet presAssocID="{E23DD536-B995-4B9D-88D9-0084BF70C9F2}" presName="composite" presStyleCnt="0"/>
      <dgm:spPr/>
    </dgm:pt>
    <dgm:pt modelId="{C972326B-D60F-402E-8AB9-B9CBB3C87F03}" type="pres">
      <dgm:prSet presAssocID="{E23DD536-B995-4B9D-88D9-0084BF70C9F2}" presName="parentText" presStyleLbl="alignNode1" presStyleIdx="0" presStyleCnt="3" custScaleX="107270" custScaleY="122958">
        <dgm:presLayoutVars>
          <dgm:chMax val="1"/>
          <dgm:bulletEnabled val="1"/>
        </dgm:presLayoutVars>
      </dgm:prSet>
      <dgm:spPr/>
    </dgm:pt>
    <dgm:pt modelId="{3C362471-A2C6-4198-9876-20BFC63FACCE}" type="pres">
      <dgm:prSet presAssocID="{E23DD536-B995-4B9D-88D9-0084BF70C9F2}" presName="descendantText" presStyleLbl="alignAcc1" presStyleIdx="0" presStyleCnt="3" custScaleY="135349" custLinFactNeighborX="250" custLinFactNeighborY="-4970">
        <dgm:presLayoutVars>
          <dgm:bulletEnabled val="1"/>
        </dgm:presLayoutVars>
      </dgm:prSet>
      <dgm:spPr/>
    </dgm:pt>
    <dgm:pt modelId="{82342EEB-3714-42B4-8378-2A3BCCA41173}" type="pres">
      <dgm:prSet presAssocID="{97613CC4-C24C-414A-AF49-C2C649D2B756}" presName="sp" presStyleCnt="0"/>
      <dgm:spPr/>
    </dgm:pt>
    <dgm:pt modelId="{47E26A5F-A28A-4066-BC02-5C94091C934F}" type="pres">
      <dgm:prSet presAssocID="{E55D1EF8-E67D-4A0A-9C22-675AFFA88A2A}" presName="composite" presStyleCnt="0"/>
      <dgm:spPr/>
    </dgm:pt>
    <dgm:pt modelId="{E977D19B-C9D0-48D2-9862-849B43397DF0}" type="pres">
      <dgm:prSet presAssocID="{E55D1EF8-E67D-4A0A-9C22-675AFFA88A2A}" presName="parentText" presStyleLbl="alignNode1" presStyleIdx="1" presStyleCnt="3" custScaleX="114540">
        <dgm:presLayoutVars>
          <dgm:chMax val="1"/>
          <dgm:bulletEnabled val="1"/>
        </dgm:presLayoutVars>
      </dgm:prSet>
      <dgm:spPr/>
    </dgm:pt>
    <dgm:pt modelId="{CF154CA2-3FC6-467C-83AA-544CBC6AF98C}" type="pres">
      <dgm:prSet presAssocID="{E55D1EF8-E67D-4A0A-9C22-675AFFA88A2A}" presName="descendantText" presStyleLbl="alignAcc1" presStyleIdx="1" presStyleCnt="3" custScaleX="97290" custScaleY="100000" custLinFactNeighborX="-282" custLinFactNeighborY="-2758">
        <dgm:presLayoutVars>
          <dgm:bulletEnabled val="1"/>
        </dgm:presLayoutVars>
      </dgm:prSet>
      <dgm:spPr/>
    </dgm:pt>
    <dgm:pt modelId="{6A5DF792-DCFA-4BCD-AE98-A9819E73ED17}" type="pres">
      <dgm:prSet presAssocID="{E51CA3C8-95F4-4173-B87A-CB2943A48485}" presName="sp" presStyleCnt="0"/>
      <dgm:spPr/>
    </dgm:pt>
    <dgm:pt modelId="{5AA74061-405D-4BFA-B935-F127EA79C9AE}" type="pres">
      <dgm:prSet presAssocID="{2FE7EF1C-1963-45DD-B420-DAAFDC0BA52E}" presName="composite" presStyleCnt="0"/>
      <dgm:spPr/>
    </dgm:pt>
    <dgm:pt modelId="{0F6C92BA-1D85-4470-8F05-EC9DEEADE80E}" type="pres">
      <dgm:prSet presAssocID="{2FE7EF1C-1963-45DD-B420-DAAFDC0BA52E}" presName="parentText" presStyleLbl="alignNode1" presStyleIdx="2" presStyleCnt="3" custScaleX="129046">
        <dgm:presLayoutVars>
          <dgm:chMax val="1"/>
          <dgm:bulletEnabled val="1"/>
        </dgm:presLayoutVars>
      </dgm:prSet>
      <dgm:spPr/>
    </dgm:pt>
    <dgm:pt modelId="{3BEDC54E-166F-4BFD-9A1E-74803BD5D23D}" type="pres">
      <dgm:prSet presAssocID="{2FE7EF1C-1963-45DD-B420-DAAFDC0BA52E}" presName="descendantText" presStyleLbl="alignAcc1" presStyleIdx="2" presStyleCnt="3" custScaleX="95944" custScaleY="91704" custLinFactNeighborX="827" custLinFactNeighborY="-5529">
        <dgm:presLayoutVars>
          <dgm:bulletEnabled val="1"/>
        </dgm:presLayoutVars>
      </dgm:prSet>
      <dgm:spPr/>
    </dgm:pt>
  </dgm:ptLst>
  <dgm:cxnLst>
    <dgm:cxn modelId="{9D6FC402-487B-4AEA-9077-9DE793D32380}" type="presOf" srcId="{E55D1EF8-E67D-4A0A-9C22-675AFFA88A2A}" destId="{E977D19B-C9D0-48D2-9862-849B43397DF0}" srcOrd="0" destOrd="0" presId="urn:microsoft.com/office/officeart/2005/8/layout/chevron2"/>
    <dgm:cxn modelId="{1E3C6407-2E3E-4FA3-B64B-AA3EDC88E275}" type="presOf" srcId="{81B36F33-21CF-48B6-ADDA-37039616F28C}" destId="{3C362471-A2C6-4198-9876-20BFC63FACCE}" srcOrd="0" destOrd="5" presId="urn:microsoft.com/office/officeart/2005/8/layout/chevron2"/>
    <dgm:cxn modelId="{1DB87708-4BD2-4E0E-8357-2A0001BD17D0}" srcId="{0AFFCB62-31AD-40D3-8E3B-B799C5B78C63}" destId="{81B36F33-21CF-48B6-ADDA-37039616F28C}" srcOrd="4" destOrd="0" parTransId="{1741DBFA-BBF3-482F-93F2-F71D7E422CD1}" sibTransId="{112A140F-0D82-47BD-93A8-8265EB81221F}"/>
    <dgm:cxn modelId="{D0CB6309-44B8-4A08-BC3A-C1CE3999CEDC}" type="presOf" srcId="{0A912274-07D5-4F35-ACE4-DECEE9375797}" destId="{CF154CA2-3FC6-467C-83AA-544CBC6AF98C}" srcOrd="0" destOrd="3" presId="urn:microsoft.com/office/officeart/2005/8/layout/chevron2"/>
    <dgm:cxn modelId="{E5D3D924-CB1C-4743-8329-10F48680E4DC}" srcId="{0AFFCB62-31AD-40D3-8E3B-B799C5B78C63}" destId="{8B33268D-2AEA-44F6-A38A-ACD31C535ACF}" srcOrd="2" destOrd="0" parTransId="{A08C1851-D4F6-4573-AECA-C77B87991610}" sibTransId="{0519CBD9-F690-4E98-B2B2-73A5AC67B966}"/>
    <dgm:cxn modelId="{AA0F472F-EC16-4B21-93EC-3E7B3E71DF09}" srcId="{CDC25C17-9F8F-44B5-B503-7D62FA18502E}" destId="{E23DD536-B995-4B9D-88D9-0084BF70C9F2}" srcOrd="0" destOrd="0" parTransId="{60432CC2-7FAD-40BB-A30D-13578CF1CBD1}" sibTransId="{97613CC4-C24C-414A-AF49-C2C649D2B756}"/>
    <dgm:cxn modelId="{4D86DC30-A30B-42C1-B9F4-93070C762D7C}" type="presOf" srcId="{BB8D4508-1036-4199-92CA-BCFE7D4A9A20}" destId="{3C362471-A2C6-4198-9876-20BFC63FACCE}" srcOrd="0" destOrd="1" presId="urn:microsoft.com/office/officeart/2005/8/layout/chevron2"/>
    <dgm:cxn modelId="{76481F3B-B28D-4222-A608-E6CFBB8D8315}" type="presOf" srcId="{FF2E5553-BE0B-4ED1-9545-57124996ABA6}" destId="{CF154CA2-3FC6-467C-83AA-544CBC6AF98C}" srcOrd="0" destOrd="2" presId="urn:microsoft.com/office/officeart/2005/8/layout/chevron2"/>
    <dgm:cxn modelId="{81B54C3C-EB0F-4814-A744-1F2830EC21FE}" srcId="{E23DD536-B995-4B9D-88D9-0084BF70C9F2}" destId="{0AFFCB62-31AD-40D3-8E3B-B799C5B78C63}" srcOrd="0" destOrd="0" parTransId="{E7FB1B23-CFCE-47EA-AE22-5CCF9DC1AE20}" sibTransId="{7AE5595D-2D65-4962-9598-5638EB35683C}"/>
    <dgm:cxn modelId="{DB1B0C61-033A-4253-93BF-C54BB9D37647}" srcId="{0AFFCB62-31AD-40D3-8E3B-B799C5B78C63}" destId="{6CE7F3DD-60F3-4243-9FEE-FFB5685B89AD}" srcOrd="1" destOrd="0" parTransId="{CF5BB767-0D21-4C0E-B51A-7E2FFA702032}" sibTransId="{FC8666C7-4D6D-48C1-A467-4C429B5514AE}"/>
    <dgm:cxn modelId="{7ABC3441-27E1-4E2F-AB83-2272ECEDD487}" srcId="{0AFFCB62-31AD-40D3-8E3B-B799C5B78C63}" destId="{20FEFC96-39DE-4A5F-8E20-B6A57BF40DB3}" srcOrd="5" destOrd="0" parTransId="{F64B1199-0CCB-47E9-B089-3C7052BED7D0}" sibTransId="{E397F428-844F-4A0C-8026-056BAE4EEAD1}"/>
    <dgm:cxn modelId="{912AC943-4ABA-4B8F-AC90-0FEC9D8A8151}" srcId="{0AFFCB62-31AD-40D3-8E3B-B799C5B78C63}" destId="{BB8D4508-1036-4199-92CA-BCFE7D4A9A20}" srcOrd="0" destOrd="0" parTransId="{86FB3CE6-372F-4608-BD19-51D419B3BEF5}" sibTransId="{6FA2B36B-02BE-47CA-AADB-27220428CD62}"/>
    <dgm:cxn modelId="{3C946066-7C1E-4163-9634-BEB38AFBC94E}" srcId="{A2761444-B1CE-4AF3-8B5E-88678D00AFDC}" destId="{B1F60C29-9DDE-4320-9EEE-43406DB12FD1}" srcOrd="0" destOrd="0" parTransId="{1062B498-3C12-445E-954F-08D9A49B71E8}" sibTransId="{E07E7024-8AC7-4FEA-9999-FE3064B62BD3}"/>
    <dgm:cxn modelId="{A1446866-2DC3-44BE-8F26-E718AEE22587}" type="presOf" srcId="{85338FBF-DC91-4299-998B-403D7781B79D}" destId="{3C362471-A2C6-4198-9876-20BFC63FACCE}" srcOrd="0" destOrd="4" presId="urn:microsoft.com/office/officeart/2005/8/layout/chevron2"/>
    <dgm:cxn modelId="{38314447-0FA3-446F-ACF2-78306A1AD78A}" type="presOf" srcId="{C4E85FDA-B403-4A23-A3AD-80C42069C302}" destId="{3BEDC54E-166F-4BFD-9A1E-74803BD5D23D}" srcOrd="0" destOrd="0" presId="urn:microsoft.com/office/officeart/2005/8/layout/chevron2"/>
    <dgm:cxn modelId="{69567549-A861-4990-82CA-2938C6BA7745}" type="presOf" srcId="{E23DD536-B995-4B9D-88D9-0084BF70C9F2}" destId="{C972326B-D60F-402E-8AB9-B9CBB3C87F03}" srcOrd="0" destOrd="0" presId="urn:microsoft.com/office/officeart/2005/8/layout/chevron2"/>
    <dgm:cxn modelId="{13586F4B-51CA-4BA1-BA39-41C32E5E642B}" srcId="{E55D1EF8-E67D-4A0A-9C22-675AFFA88A2A}" destId="{A2761444-B1CE-4AF3-8B5E-88678D00AFDC}" srcOrd="0" destOrd="0" parTransId="{3FA7BFC5-877B-42D4-B534-9CB497D9156F}" sibTransId="{AFA5C005-C42F-4DA0-AC6B-61AA5E47FBD6}"/>
    <dgm:cxn modelId="{203C3354-2311-4CE3-9E9E-82F677814DE1}" type="presOf" srcId="{CDC25C17-9F8F-44B5-B503-7D62FA18502E}" destId="{C426EA4B-9685-4CF7-9F72-2B9C3BF9B7BF}" srcOrd="0" destOrd="0" presId="urn:microsoft.com/office/officeart/2005/8/layout/chevron2"/>
    <dgm:cxn modelId="{1521FB56-3222-4991-ABBA-5E3707602935}" srcId="{A2761444-B1CE-4AF3-8B5E-88678D00AFDC}" destId="{FF2E5553-BE0B-4ED1-9545-57124996ABA6}" srcOrd="1" destOrd="0" parTransId="{0FC6B9D5-9AB4-4109-8928-17D448CFE015}" sibTransId="{94000683-F24E-4013-913C-8C6E27B9B206}"/>
    <dgm:cxn modelId="{12ADA978-F80A-4E9A-A0C5-8C2B83126AA4}" type="presOf" srcId="{20FEFC96-39DE-4A5F-8E20-B6A57BF40DB3}" destId="{3C362471-A2C6-4198-9876-20BFC63FACCE}" srcOrd="0" destOrd="6" presId="urn:microsoft.com/office/officeart/2005/8/layout/chevron2"/>
    <dgm:cxn modelId="{737E247D-F093-4B27-AA83-791CDB0CB5C3}" type="presOf" srcId="{A2761444-B1CE-4AF3-8B5E-88678D00AFDC}" destId="{CF154CA2-3FC6-467C-83AA-544CBC6AF98C}" srcOrd="0" destOrd="0" presId="urn:microsoft.com/office/officeart/2005/8/layout/chevron2"/>
    <dgm:cxn modelId="{DB070F97-CA16-4537-991B-C84FFFC0C008}" type="presOf" srcId="{2FE7EF1C-1963-45DD-B420-DAAFDC0BA52E}" destId="{0F6C92BA-1D85-4470-8F05-EC9DEEADE80E}" srcOrd="0" destOrd="0" presId="urn:microsoft.com/office/officeart/2005/8/layout/chevron2"/>
    <dgm:cxn modelId="{6CFDBDA4-2727-44FD-B315-95BA8D8DA3BC}" type="presOf" srcId="{B1F60C29-9DDE-4320-9EEE-43406DB12FD1}" destId="{CF154CA2-3FC6-467C-83AA-544CBC6AF98C}" srcOrd="0" destOrd="1" presId="urn:microsoft.com/office/officeart/2005/8/layout/chevron2"/>
    <dgm:cxn modelId="{D7581CA6-11BA-4A4A-A186-E5B42BE762DD}" srcId="{0AFFCB62-31AD-40D3-8E3B-B799C5B78C63}" destId="{85338FBF-DC91-4299-998B-403D7781B79D}" srcOrd="3" destOrd="0" parTransId="{D8E319C5-934F-45D2-967D-7A6952FC51EB}" sibTransId="{E946D34D-D132-44B1-A402-3A7D2786BE36}"/>
    <dgm:cxn modelId="{E1A8B9A7-CDAE-491B-8100-407723312AF2}" srcId="{2FE7EF1C-1963-45DD-B420-DAAFDC0BA52E}" destId="{C4E85FDA-B403-4A23-A3AD-80C42069C302}" srcOrd="0" destOrd="0" parTransId="{BDE89F07-5B61-4EF7-A376-06E2E52DB704}" sibTransId="{B4B501C0-F97C-470A-B4CC-44A854BBA8F2}"/>
    <dgm:cxn modelId="{91BE0CB5-042A-4E71-ABFE-60496A751782}" type="presOf" srcId="{6CE7F3DD-60F3-4243-9FEE-FFB5685B89AD}" destId="{3C362471-A2C6-4198-9876-20BFC63FACCE}" srcOrd="0" destOrd="2" presId="urn:microsoft.com/office/officeart/2005/8/layout/chevron2"/>
    <dgm:cxn modelId="{FD917DCD-60D9-4768-9C4E-BC99C60F67D2}" srcId="{CDC25C17-9F8F-44B5-B503-7D62FA18502E}" destId="{2FE7EF1C-1963-45DD-B420-DAAFDC0BA52E}" srcOrd="2" destOrd="0" parTransId="{5939FB94-067B-4D66-BA04-746648586D07}" sibTransId="{345AA76C-4352-4716-AE48-825BC5C557FE}"/>
    <dgm:cxn modelId="{7E61D4CD-6817-45AA-B2B6-2C6BFB042A58}" type="presOf" srcId="{0AFFCB62-31AD-40D3-8E3B-B799C5B78C63}" destId="{3C362471-A2C6-4198-9876-20BFC63FACCE}" srcOrd="0" destOrd="0" presId="urn:microsoft.com/office/officeart/2005/8/layout/chevron2"/>
    <dgm:cxn modelId="{792B37D1-FF43-4A5A-9A46-4AB8433F5300}" srcId="{CDC25C17-9F8F-44B5-B503-7D62FA18502E}" destId="{E55D1EF8-E67D-4A0A-9C22-675AFFA88A2A}" srcOrd="1" destOrd="0" parTransId="{24D8DBF1-DC69-43D4-AEF2-6828D9D3F152}" sibTransId="{E51CA3C8-95F4-4173-B87A-CB2943A48485}"/>
    <dgm:cxn modelId="{923B88ED-36E6-4ABE-94E4-7ED67F6C4FDC}" srcId="{A2761444-B1CE-4AF3-8B5E-88678D00AFDC}" destId="{0A912274-07D5-4F35-ACE4-DECEE9375797}" srcOrd="2" destOrd="0" parTransId="{551C8AD5-BAF1-4A40-8440-4BBC4927AF18}" sibTransId="{77056E48-46B7-4BCE-9A04-D4E94B740E69}"/>
    <dgm:cxn modelId="{2D6C84F9-3FAE-4F9D-ADE2-82FEC2F56A34}" type="presOf" srcId="{8B33268D-2AEA-44F6-A38A-ACD31C535ACF}" destId="{3C362471-A2C6-4198-9876-20BFC63FACCE}" srcOrd="0" destOrd="3" presId="urn:microsoft.com/office/officeart/2005/8/layout/chevron2"/>
    <dgm:cxn modelId="{0CA4AFB9-A526-4D8F-B076-C6D8AA281E18}" type="presParOf" srcId="{C426EA4B-9685-4CF7-9F72-2B9C3BF9B7BF}" destId="{A4237093-3BC5-4356-92A6-118496A21207}" srcOrd="0" destOrd="0" presId="urn:microsoft.com/office/officeart/2005/8/layout/chevron2"/>
    <dgm:cxn modelId="{C3315FFE-FB7A-4D7A-9A2E-09EF99BAF7E3}" type="presParOf" srcId="{A4237093-3BC5-4356-92A6-118496A21207}" destId="{C972326B-D60F-402E-8AB9-B9CBB3C87F03}" srcOrd="0" destOrd="0" presId="urn:microsoft.com/office/officeart/2005/8/layout/chevron2"/>
    <dgm:cxn modelId="{08A18351-E971-44A6-934C-652A5CFB2DBC}" type="presParOf" srcId="{A4237093-3BC5-4356-92A6-118496A21207}" destId="{3C362471-A2C6-4198-9876-20BFC63FACCE}" srcOrd="1" destOrd="0" presId="urn:microsoft.com/office/officeart/2005/8/layout/chevron2"/>
    <dgm:cxn modelId="{231487F4-08BC-46AD-947D-F0F11D7D467C}" type="presParOf" srcId="{C426EA4B-9685-4CF7-9F72-2B9C3BF9B7BF}" destId="{82342EEB-3714-42B4-8378-2A3BCCA41173}" srcOrd="1" destOrd="0" presId="urn:microsoft.com/office/officeart/2005/8/layout/chevron2"/>
    <dgm:cxn modelId="{C6F0BDE9-0915-45CC-AB97-85C1D83ABDA8}" type="presParOf" srcId="{C426EA4B-9685-4CF7-9F72-2B9C3BF9B7BF}" destId="{47E26A5F-A28A-4066-BC02-5C94091C934F}" srcOrd="2" destOrd="0" presId="urn:microsoft.com/office/officeart/2005/8/layout/chevron2"/>
    <dgm:cxn modelId="{F7AB28BD-D483-498E-B822-331DDE7AD1B9}" type="presParOf" srcId="{47E26A5F-A28A-4066-BC02-5C94091C934F}" destId="{E977D19B-C9D0-48D2-9862-849B43397DF0}" srcOrd="0" destOrd="0" presId="urn:microsoft.com/office/officeart/2005/8/layout/chevron2"/>
    <dgm:cxn modelId="{A9F9E554-7DA0-4AAA-9A09-3E76B71475C6}" type="presParOf" srcId="{47E26A5F-A28A-4066-BC02-5C94091C934F}" destId="{CF154CA2-3FC6-467C-83AA-544CBC6AF98C}" srcOrd="1" destOrd="0" presId="urn:microsoft.com/office/officeart/2005/8/layout/chevron2"/>
    <dgm:cxn modelId="{DB0951F7-E2D1-49D7-880D-C6C495031C84}" type="presParOf" srcId="{C426EA4B-9685-4CF7-9F72-2B9C3BF9B7BF}" destId="{6A5DF792-DCFA-4BCD-AE98-A9819E73ED17}" srcOrd="3" destOrd="0" presId="urn:microsoft.com/office/officeart/2005/8/layout/chevron2"/>
    <dgm:cxn modelId="{0BBADA2F-008F-4F08-AC84-45862CF9E296}" type="presParOf" srcId="{C426EA4B-9685-4CF7-9F72-2B9C3BF9B7BF}" destId="{5AA74061-405D-4BFA-B935-F127EA79C9AE}" srcOrd="4" destOrd="0" presId="urn:microsoft.com/office/officeart/2005/8/layout/chevron2"/>
    <dgm:cxn modelId="{70434BEC-DF9C-4A11-AEDC-43A2E7429EE6}" type="presParOf" srcId="{5AA74061-405D-4BFA-B935-F127EA79C9AE}" destId="{0F6C92BA-1D85-4470-8F05-EC9DEEADE80E}" srcOrd="0" destOrd="0" presId="urn:microsoft.com/office/officeart/2005/8/layout/chevron2"/>
    <dgm:cxn modelId="{ED43F302-82D0-4B24-8758-9C0D8E7E28D4}" type="presParOf" srcId="{5AA74061-405D-4BFA-B935-F127EA79C9AE}" destId="{3BEDC54E-166F-4BFD-9A1E-74803BD5D23D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3F7CC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95BC4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rgbClr val="FFBB7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>
        <a:solidFill>
          <a:srgbClr val="FFBD80"/>
        </a:solidFill>
      </dgm:spPr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D3817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D3817F"/>
        </a:solidFill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olidFill>
          <a:srgbClr val="95BC4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95BC45"/>
        </a:solidFill>
      </dgm:spPr>
      <dgm:t>
        <a:bodyPr/>
        <a:lstStyle/>
        <a:p>
          <a:endParaRPr lang="ru-RU" dirty="0"/>
        </a:p>
      </dgm:t>
    </dgm:pt>
    <dgm:pt modelId="{D63A74EC-A1EC-4823-AB28-835C2DE63D58}">
      <dgm:prSet phldrT="[Текст]"/>
      <dgm:spPr>
        <a:solidFill>
          <a:srgbClr val="D3817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D3817F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FFBD8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BD80"/>
        </a:solidFill>
      </dgm:spPr>
      <dgm:t>
        <a:bodyPr/>
        <a:lstStyle/>
        <a:p>
          <a:endParaRPr lang="ru-RU" dirty="0"/>
        </a:p>
      </dgm:t>
    </dgm:pt>
    <dgm:pt modelId="{9073920F-2947-45D8-8726-D70CA44DABBA}">
      <dgm:prSet phldrT="[Текст]"/>
      <dgm:spPr>
        <a:solidFill>
          <a:srgbClr val="8872A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A50CFF2-313A-4892-A583-7C782116C47B}" type="parTrans" cxnId="{D1514CF9-7176-456D-8872-0C8AF4F04B61}">
      <dgm:prSet/>
      <dgm:spPr>
        <a:solidFill>
          <a:srgbClr val="8872A5"/>
        </a:solidFill>
      </dgm:spPr>
      <dgm:t>
        <a:bodyPr/>
        <a:lstStyle/>
        <a:p>
          <a:endParaRPr lang="ru-RU"/>
        </a:p>
      </dgm:t>
    </dgm:pt>
    <dgm:pt modelId="{C8683B81-2230-44D5-B5C1-B35EAA30FE49}" type="sibTrans" cxnId="{D1514CF9-7176-456D-8872-0C8AF4F04B61}">
      <dgm:prSet/>
      <dgm:spPr/>
      <dgm:t>
        <a:bodyPr/>
        <a:lstStyle/>
        <a:p>
          <a:endParaRPr lang="ru-RU"/>
        </a:p>
      </dgm:t>
    </dgm:pt>
    <dgm:pt modelId="{E0A85CCD-89CA-4A3B-883B-F135BAECBBC9}">
      <dgm:prSet phldrT="[Текст]"/>
      <dgm:spPr>
        <a:solidFill>
          <a:srgbClr val="95BC4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A3CC1CB8-E4D7-42AA-A765-77A26957509F}" type="parTrans" cxnId="{F727892F-C668-4C86-9E78-01ACB0059FCA}">
      <dgm:prSet/>
      <dgm:spPr>
        <a:solidFill>
          <a:srgbClr val="95BC45"/>
        </a:solidFill>
      </dgm:spPr>
      <dgm:t>
        <a:bodyPr/>
        <a:lstStyle/>
        <a:p>
          <a:endParaRPr lang="ru-RU"/>
        </a:p>
      </dgm:t>
    </dgm:pt>
    <dgm:pt modelId="{BCC318AB-D7D5-4485-9FD3-B7F215E3E516}" type="sibTrans" cxnId="{F727892F-C668-4C86-9E78-01ACB0059FCA}">
      <dgm:prSet/>
      <dgm:spPr/>
      <dgm:t>
        <a:bodyPr/>
        <a:lstStyle/>
        <a:p>
          <a:endParaRPr lang="ru-RU"/>
        </a:p>
      </dgm:t>
    </dgm:pt>
    <dgm:pt modelId="{A4B06ED0-8152-4FE5-A47D-0B21C0C7A00E}">
      <dgm:prSet phldrT="[Текст]"/>
      <dgm:spPr>
        <a:solidFill>
          <a:srgbClr val="CD7E7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474C3D8-4398-4BC1-BE0E-0DE694A9CB21}" type="parTrans" cxnId="{5EE8E2F5-1A32-4B9C-B81F-67AA1AB6BB7B}">
      <dgm:prSet/>
      <dgm:spPr>
        <a:solidFill>
          <a:srgbClr val="CD7E7C"/>
        </a:solidFill>
      </dgm:spPr>
      <dgm:t>
        <a:bodyPr/>
        <a:lstStyle/>
        <a:p>
          <a:endParaRPr lang="ru-RU"/>
        </a:p>
      </dgm:t>
    </dgm:pt>
    <dgm:pt modelId="{5BF5D500-EF8B-4122-A471-47AD65E2B955}" type="sibTrans" cxnId="{5EE8E2F5-1A32-4B9C-B81F-67AA1AB6BB7B}">
      <dgm:prSet/>
      <dgm:spPr/>
      <dgm:t>
        <a:bodyPr/>
        <a:lstStyle/>
        <a:p>
          <a:endParaRPr lang="ru-RU"/>
        </a:p>
      </dgm:t>
    </dgm:pt>
    <dgm:pt modelId="{26B15B5E-41B1-409E-9A93-297C6D046F8D}">
      <dgm:prSet phldrT="[Текст]"/>
      <dgm:spPr>
        <a:solidFill>
          <a:srgbClr val="66BCD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CCC7BF4D-FAB2-43FD-BD02-B3DB48F67FAD}" type="parTrans" cxnId="{C83C3111-415C-4DAF-83CF-B9D6E575D396}">
      <dgm:prSet/>
      <dgm:spPr>
        <a:solidFill>
          <a:srgbClr val="67B8D0"/>
        </a:solidFill>
      </dgm:spPr>
      <dgm:t>
        <a:bodyPr/>
        <a:lstStyle/>
        <a:p>
          <a:endParaRPr lang="ru-RU"/>
        </a:p>
      </dgm:t>
    </dgm:pt>
    <dgm:pt modelId="{89060782-1475-43AB-BB86-6CF9B479B3F4}" type="sibTrans" cxnId="{C83C3111-415C-4DAF-83CF-B9D6E575D396}">
      <dgm:prSet/>
      <dgm:spPr/>
      <dgm:t>
        <a:bodyPr/>
        <a:lstStyle/>
        <a:p>
          <a:endParaRPr lang="ru-RU"/>
        </a:p>
      </dgm:t>
    </dgm:pt>
    <dgm:pt modelId="{C9C1D8D5-DB5F-4486-87F1-994F96EA7170}">
      <dgm:prSet phldrT="[Текст]"/>
      <dgm:spPr>
        <a:solidFill>
          <a:srgbClr val="FFBD8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695F771D-BCF9-4D39-9C1C-2332DB30C923}" type="parTrans" cxnId="{08C223AF-5C15-4221-8330-6DC89DA68075}">
      <dgm:prSet/>
      <dgm:spPr>
        <a:solidFill>
          <a:srgbClr val="FFBD80"/>
        </a:solidFill>
      </dgm:spPr>
      <dgm:t>
        <a:bodyPr/>
        <a:lstStyle/>
        <a:p>
          <a:endParaRPr lang="ru-RU"/>
        </a:p>
      </dgm:t>
    </dgm:pt>
    <dgm:pt modelId="{E43F8E11-B950-4444-9F35-15781A9D8603}" type="sibTrans" cxnId="{08C223AF-5C15-4221-8330-6DC89DA68075}">
      <dgm:prSet/>
      <dgm:spPr/>
      <dgm:t>
        <a:bodyPr/>
        <a:lstStyle/>
        <a:p>
          <a:endParaRPr lang="ru-RU"/>
        </a:p>
      </dgm:t>
    </dgm:pt>
    <dgm:pt modelId="{35E0EFA6-1397-4306-8EC7-29582AC368AB}">
      <dgm:prSet phldrT="[Текст]"/>
      <dgm:spPr>
        <a:solidFill>
          <a:srgbClr val="67B8D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8AF9D3D1-3773-49FB-9FB6-BF2DAD98E92F}" type="parTrans" cxnId="{E97C38AC-C705-4115-9AD5-E7D1BC0B558C}">
      <dgm:prSet/>
      <dgm:spPr>
        <a:solidFill>
          <a:srgbClr val="67B8D0"/>
        </a:solidFill>
      </dgm:spPr>
      <dgm:t>
        <a:bodyPr/>
        <a:lstStyle/>
        <a:p>
          <a:endParaRPr lang="ru-RU"/>
        </a:p>
      </dgm:t>
    </dgm:pt>
    <dgm:pt modelId="{257EC254-3541-4D72-8AB5-F05DC512CC43}" type="sibTrans" cxnId="{E97C38AC-C705-4115-9AD5-E7D1BC0B558C}">
      <dgm:prSet/>
      <dgm:spPr/>
      <dgm:t>
        <a:bodyPr/>
        <a:lstStyle/>
        <a:p>
          <a:endParaRPr lang="ru-RU"/>
        </a:p>
      </dgm:t>
    </dgm:pt>
    <dgm:pt modelId="{F0C82FC7-C654-4D69-9C69-5DB8403009D0}">
      <dgm:prSet phldrT="[Текст]"/>
      <dgm:spPr>
        <a:solidFill>
          <a:srgbClr val="95BC45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636847CB-6E4A-4719-A9E5-D9551885BB8E}" type="parTrans" cxnId="{5FADF731-ADD9-4AC3-A9CA-905A263B622D}">
      <dgm:prSet/>
      <dgm:spPr/>
      <dgm:t>
        <a:bodyPr/>
        <a:lstStyle/>
        <a:p>
          <a:endParaRPr lang="ru-RU"/>
        </a:p>
      </dgm:t>
    </dgm:pt>
    <dgm:pt modelId="{B1BC775C-5579-4C59-BED0-36E451E7EF04}" type="sibTrans" cxnId="{5FADF731-ADD9-4AC3-A9CA-905A263B622D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9054" custScaleY="178737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13"/>
      <dgm:spPr/>
    </dgm:pt>
    <dgm:pt modelId="{8D15C70B-27DC-4BC4-8B54-1A6B8CC1DBC1}" type="pres">
      <dgm:prSet presAssocID="{8D513BD1-7137-4BB2-A1F4-1B02EFB0F34F}" presName="connectorText" presStyleLbl="sibTrans2D1" presStyleIdx="0" presStyleCnt="13"/>
      <dgm:spPr/>
    </dgm:pt>
    <dgm:pt modelId="{E2EC1D87-F728-458A-8AB1-7A3D78F9D25E}" type="pres">
      <dgm:prSet presAssocID="{D63A74EC-A1EC-4823-AB28-835C2DE63D58}" presName="node" presStyleLbl="node1" presStyleIdx="0" presStyleCnt="13" custScaleX="115491" custScaleY="116466" custRadScaleRad="86173" custRadScaleInc="3801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1" presStyleCnt="13"/>
      <dgm:spPr/>
    </dgm:pt>
    <dgm:pt modelId="{47F0322C-5978-482D-A409-1280E22C6D82}" type="pres">
      <dgm:prSet presAssocID="{A8FC0520-4E1C-47C9-9459-5A566E2A3269}" presName="connectorText" presStyleLbl="sibTrans2D1" presStyleIdx="1" presStyleCnt="13"/>
      <dgm:spPr/>
    </dgm:pt>
    <dgm:pt modelId="{FFE63D16-C443-42C8-BB30-4CA61876A647}" type="pres">
      <dgm:prSet presAssocID="{420BA717-63F2-4ED1-9193-BDF0AD7BC7EB}" presName="node" presStyleLbl="node1" presStyleIdx="1" presStyleCnt="13" custRadScaleRad="98879" custRadScaleInc="439">
        <dgm:presLayoutVars>
          <dgm:bulletEnabled val="1"/>
        </dgm:presLayoutVars>
      </dgm:prSet>
      <dgm:spPr/>
    </dgm:pt>
    <dgm:pt modelId="{C481485E-E38C-4518-A609-8D1D62CF917B}" type="pres">
      <dgm:prSet presAssocID="{CCCDC2A1-B573-48DB-AE6D-1F76901F1671}" presName="parTrans" presStyleLbl="sibTrans2D1" presStyleIdx="2" presStyleCnt="13"/>
      <dgm:spPr/>
    </dgm:pt>
    <dgm:pt modelId="{DB024BEC-8C88-4F07-BCA5-811E266A083B}" type="pres">
      <dgm:prSet presAssocID="{CCCDC2A1-B573-48DB-AE6D-1F76901F1671}" presName="connectorText" presStyleLbl="sibTrans2D1" presStyleIdx="2" presStyleCnt="13"/>
      <dgm:spPr/>
    </dgm:pt>
    <dgm:pt modelId="{0A6C1809-69AA-4BA6-8257-5A11C3557B45}" type="pres">
      <dgm:prSet presAssocID="{90B43A1C-85AB-40E4-9687-2313E85E0399}" presName="node" presStyleLbl="node1" presStyleIdx="2" presStyleCnt="13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3" presStyleCnt="13"/>
      <dgm:spPr/>
    </dgm:pt>
    <dgm:pt modelId="{F326903B-AF5C-41D9-A950-9DE60C069BDF}" type="pres">
      <dgm:prSet presAssocID="{6598F354-400C-439C-BDD5-729D663E252E}" presName="connectorText" presStyleLbl="sibTrans2D1" presStyleIdx="3" presStyleCnt="13"/>
      <dgm:spPr/>
    </dgm:pt>
    <dgm:pt modelId="{EB1C3899-7B42-47CD-912B-DD035472498D}" type="pres">
      <dgm:prSet presAssocID="{AA0A2BD5-A368-4F17-8E9D-23F1FC377812}" presName="node" presStyleLbl="node1" presStyleIdx="3" presStyleCnt="13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4" presStyleCnt="13"/>
      <dgm:spPr/>
    </dgm:pt>
    <dgm:pt modelId="{881BA4B6-6173-4BE7-ACB0-127409627ABA}" type="pres">
      <dgm:prSet presAssocID="{9DEE7B50-C1CB-48D2-999B-DF1098A88396}" presName="connectorText" presStyleLbl="sibTrans2D1" presStyleIdx="4" presStyleCnt="13"/>
      <dgm:spPr/>
    </dgm:pt>
    <dgm:pt modelId="{FED909B6-8F19-4D98-AAC2-EBEEF4830C2B}" type="pres">
      <dgm:prSet presAssocID="{D2A69AB7-A0A6-4501-95CD-2902A3384DE3}" presName="node" presStyleLbl="node1" presStyleIdx="4" presStyleCnt="13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5" presStyleCnt="13"/>
      <dgm:spPr/>
    </dgm:pt>
    <dgm:pt modelId="{E3A5A4EE-729B-477E-AEA8-7FC61FA6B941}" type="pres">
      <dgm:prSet presAssocID="{BC4B6763-2F33-4CCB-B9CC-377BBD0F0800}" presName="connectorText" presStyleLbl="sibTrans2D1" presStyleIdx="5" presStyleCnt="13"/>
      <dgm:spPr/>
    </dgm:pt>
    <dgm:pt modelId="{69EA0517-EDCB-4CEB-899F-D56DCF7B4404}" type="pres">
      <dgm:prSet presAssocID="{9F96D360-CB55-48DB-9778-BF90DCE1129E}" presName="node" presStyleLbl="node1" presStyleIdx="5" presStyleCnt="13">
        <dgm:presLayoutVars>
          <dgm:bulletEnabled val="1"/>
        </dgm:presLayoutVars>
      </dgm:prSet>
      <dgm:spPr/>
    </dgm:pt>
    <dgm:pt modelId="{9629BF59-1473-4BA2-A4CB-E9964672ABB0}" type="pres">
      <dgm:prSet presAssocID="{9A50CFF2-313A-4892-A583-7C782116C47B}" presName="parTrans" presStyleLbl="sibTrans2D1" presStyleIdx="6" presStyleCnt="13"/>
      <dgm:spPr/>
    </dgm:pt>
    <dgm:pt modelId="{D6EB57FF-5605-4ADA-99EE-A5EED0529D35}" type="pres">
      <dgm:prSet presAssocID="{9A50CFF2-313A-4892-A583-7C782116C47B}" presName="connectorText" presStyleLbl="sibTrans2D1" presStyleIdx="6" presStyleCnt="13"/>
      <dgm:spPr/>
    </dgm:pt>
    <dgm:pt modelId="{FFAF1B31-7A9A-4F8F-B899-F86597074329}" type="pres">
      <dgm:prSet presAssocID="{9073920F-2947-45D8-8726-D70CA44DABBA}" presName="node" presStyleLbl="node1" presStyleIdx="6" presStyleCnt="13">
        <dgm:presLayoutVars>
          <dgm:bulletEnabled val="1"/>
        </dgm:presLayoutVars>
      </dgm:prSet>
      <dgm:spPr/>
    </dgm:pt>
    <dgm:pt modelId="{6664F368-AD17-45B4-BE7C-EBF36EA75FB0}" type="pres">
      <dgm:prSet presAssocID="{A3CC1CB8-E4D7-42AA-A765-77A26957509F}" presName="parTrans" presStyleLbl="sibTrans2D1" presStyleIdx="7" presStyleCnt="13"/>
      <dgm:spPr/>
    </dgm:pt>
    <dgm:pt modelId="{BB7C7AC7-3FC4-44A1-8D39-487466D4CD8F}" type="pres">
      <dgm:prSet presAssocID="{A3CC1CB8-E4D7-42AA-A765-77A26957509F}" presName="connectorText" presStyleLbl="sibTrans2D1" presStyleIdx="7" presStyleCnt="13"/>
      <dgm:spPr/>
    </dgm:pt>
    <dgm:pt modelId="{6AD8E25A-FE8A-48AB-A210-E87C425D7EBB}" type="pres">
      <dgm:prSet presAssocID="{E0A85CCD-89CA-4A3B-883B-F135BAECBBC9}" presName="node" presStyleLbl="node1" presStyleIdx="7" presStyleCnt="13">
        <dgm:presLayoutVars>
          <dgm:bulletEnabled val="1"/>
        </dgm:presLayoutVars>
      </dgm:prSet>
      <dgm:spPr/>
    </dgm:pt>
    <dgm:pt modelId="{56CDF8A3-B7EC-4A8A-A807-022F75FC92FE}" type="pres">
      <dgm:prSet presAssocID="{D474C3D8-4398-4BC1-BE0E-0DE694A9CB21}" presName="parTrans" presStyleLbl="sibTrans2D1" presStyleIdx="8" presStyleCnt="13"/>
      <dgm:spPr/>
    </dgm:pt>
    <dgm:pt modelId="{DC18CCF8-D7B6-4196-B63E-9E8B41EA1E4C}" type="pres">
      <dgm:prSet presAssocID="{D474C3D8-4398-4BC1-BE0E-0DE694A9CB21}" presName="connectorText" presStyleLbl="sibTrans2D1" presStyleIdx="8" presStyleCnt="13"/>
      <dgm:spPr/>
    </dgm:pt>
    <dgm:pt modelId="{0B1DC784-6D8C-459B-A877-A131C276B3D6}" type="pres">
      <dgm:prSet presAssocID="{A4B06ED0-8152-4FE5-A47D-0B21C0C7A00E}" presName="node" presStyleLbl="node1" presStyleIdx="8" presStyleCnt="13">
        <dgm:presLayoutVars>
          <dgm:bulletEnabled val="1"/>
        </dgm:presLayoutVars>
      </dgm:prSet>
      <dgm:spPr/>
    </dgm:pt>
    <dgm:pt modelId="{30462B7F-A08F-452A-9654-C0177D08E485}" type="pres">
      <dgm:prSet presAssocID="{CCC7BF4D-FAB2-43FD-BD02-B3DB48F67FAD}" presName="parTrans" presStyleLbl="sibTrans2D1" presStyleIdx="9" presStyleCnt="13"/>
      <dgm:spPr/>
    </dgm:pt>
    <dgm:pt modelId="{9675631B-5604-44DA-9C42-9A767D79C4B7}" type="pres">
      <dgm:prSet presAssocID="{CCC7BF4D-FAB2-43FD-BD02-B3DB48F67FAD}" presName="connectorText" presStyleLbl="sibTrans2D1" presStyleIdx="9" presStyleCnt="13"/>
      <dgm:spPr/>
    </dgm:pt>
    <dgm:pt modelId="{82DE3EFD-903D-47B6-B444-E2F7AEB4AC31}" type="pres">
      <dgm:prSet presAssocID="{26B15B5E-41B1-409E-9A93-297C6D046F8D}" presName="node" presStyleLbl="node1" presStyleIdx="9" presStyleCnt="13">
        <dgm:presLayoutVars>
          <dgm:bulletEnabled val="1"/>
        </dgm:presLayoutVars>
      </dgm:prSet>
      <dgm:spPr/>
    </dgm:pt>
    <dgm:pt modelId="{A5D81165-2265-408E-BAF1-9270BE001FF8}" type="pres">
      <dgm:prSet presAssocID="{695F771D-BCF9-4D39-9C1C-2332DB30C923}" presName="parTrans" presStyleLbl="sibTrans2D1" presStyleIdx="10" presStyleCnt="13"/>
      <dgm:spPr/>
    </dgm:pt>
    <dgm:pt modelId="{82691350-346A-4B54-8FA8-F067C2B6FA1A}" type="pres">
      <dgm:prSet presAssocID="{695F771D-BCF9-4D39-9C1C-2332DB30C923}" presName="connectorText" presStyleLbl="sibTrans2D1" presStyleIdx="10" presStyleCnt="13"/>
      <dgm:spPr/>
    </dgm:pt>
    <dgm:pt modelId="{F462A72B-4C2F-4F0C-B1D9-E492C4649BE9}" type="pres">
      <dgm:prSet presAssocID="{C9C1D8D5-DB5F-4486-87F1-994F96EA7170}" presName="node" presStyleLbl="node1" presStyleIdx="10" presStyleCnt="13">
        <dgm:presLayoutVars>
          <dgm:bulletEnabled val="1"/>
        </dgm:presLayoutVars>
      </dgm:prSet>
      <dgm:spPr/>
    </dgm:pt>
    <dgm:pt modelId="{A3FEDEFB-C132-4BDD-AFEC-4EFAFE58BA03}" type="pres">
      <dgm:prSet presAssocID="{636847CB-6E4A-4719-A9E5-D9551885BB8E}" presName="parTrans" presStyleLbl="sibTrans2D1" presStyleIdx="11" presStyleCnt="13"/>
      <dgm:spPr/>
    </dgm:pt>
    <dgm:pt modelId="{22F2DB1C-2734-4285-BD1A-E9EDF43F9ED0}" type="pres">
      <dgm:prSet presAssocID="{636847CB-6E4A-4719-A9E5-D9551885BB8E}" presName="connectorText" presStyleLbl="sibTrans2D1" presStyleIdx="11" presStyleCnt="13"/>
      <dgm:spPr/>
    </dgm:pt>
    <dgm:pt modelId="{5FEB2C34-A7BF-409B-845D-90255BD03CC3}" type="pres">
      <dgm:prSet presAssocID="{F0C82FC7-C654-4D69-9C69-5DB8403009D0}" presName="node" presStyleLbl="node1" presStyleIdx="11" presStyleCnt="13">
        <dgm:presLayoutVars>
          <dgm:bulletEnabled val="1"/>
        </dgm:presLayoutVars>
      </dgm:prSet>
      <dgm:spPr/>
    </dgm:pt>
    <dgm:pt modelId="{431368DC-CB3C-4E29-90AE-3232404FFFAE}" type="pres">
      <dgm:prSet presAssocID="{8AF9D3D1-3773-49FB-9FB6-BF2DAD98E92F}" presName="parTrans" presStyleLbl="sibTrans2D1" presStyleIdx="12" presStyleCnt="13"/>
      <dgm:spPr/>
    </dgm:pt>
    <dgm:pt modelId="{4AF83A2F-C1C5-4624-BCC8-2A8B4B0456BB}" type="pres">
      <dgm:prSet presAssocID="{8AF9D3D1-3773-49FB-9FB6-BF2DAD98E92F}" presName="connectorText" presStyleLbl="sibTrans2D1" presStyleIdx="12" presStyleCnt="13"/>
      <dgm:spPr/>
    </dgm:pt>
    <dgm:pt modelId="{A665B27F-586B-4407-89E5-5E9706ECEAEC}" type="pres">
      <dgm:prSet presAssocID="{35E0EFA6-1397-4306-8EC7-29582AC368A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3E68EE03-0003-4571-966B-C84AD2A832BA}" type="presOf" srcId="{D474C3D8-4398-4BC1-BE0E-0DE694A9CB21}" destId="{DC18CCF8-D7B6-4196-B63E-9E8B41EA1E4C}" srcOrd="1" destOrd="0" presId="urn:microsoft.com/office/officeart/2005/8/layout/radial5"/>
    <dgm:cxn modelId="{AB65C008-796C-494B-9AC4-5DB072FDA153}" type="presOf" srcId="{CCC7BF4D-FAB2-43FD-BD02-B3DB48F67FAD}" destId="{30462B7F-A08F-452A-9654-C0177D08E485}" srcOrd="0" destOrd="0" presId="urn:microsoft.com/office/officeart/2005/8/layout/radial5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C83C3111-415C-4DAF-83CF-B9D6E575D396}" srcId="{6F647F05-65E5-443B-9310-4AF895EEC1B0}" destId="{26B15B5E-41B1-409E-9A93-297C6D046F8D}" srcOrd="9" destOrd="0" parTransId="{CCC7BF4D-FAB2-43FD-BD02-B3DB48F67FAD}" sibTransId="{89060782-1475-43AB-BB86-6CF9B479B3F4}"/>
    <dgm:cxn modelId="{DAFE1F14-E6E4-4C77-B967-26B501E32B40}" type="presOf" srcId="{A3CC1CB8-E4D7-42AA-A765-77A26957509F}" destId="{6664F368-AD17-45B4-BE7C-EBF36EA75FB0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1" destOrd="0" parTransId="{A8FC0520-4E1C-47C9-9459-5A566E2A3269}" sibTransId="{93B10FAD-F9FB-447F-AB26-67CC3C3A8B52}"/>
    <dgm:cxn modelId="{70064F2E-156F-4A47-8076-87C5B9AB73AB}" type="presOf" srcId="{35E0EFA6-1397-4306-8EC7-29582AC368AB}" destId="{A665B27F-586B-4407-89E5-5E9706ECEAEC}" srcOrd="0" destOrd="0" presId="urn:microsoft.com/office/officeart/2005/8/layout/radial5"/>
    <dgm:cxn modelId="{F727892F-C668-4C86-9E78-01ACB0059FCA}" srcId="{6F647F05-65E5-443B-9310-4AF895EEC1B0}" destId="{E0A85CCD-89CA-4A3B-883B-F135BAECBBC9}" srcOrd="7" destOrd="0" parTransId="{A3CC1CB8-E4D7-42AA-A765-77A26957509F}" sibTransId="{BCC318AB-D7D5-4485-9FD3-B7F215E3E516}"/>
    <dgm:cxn modelId="{5FADF731-ADD9-4AC3-A9CA-905A263B622D}" srcId="{6F647F05-65E5-443B-9310-4AF895EEC1B0}" destId="{F0C82FC7-C654-4D69-9C69-5DB8403009D0}" srcOrd="11" destOrd="0" parTransId="{636847CB-6E4A-4719-A9E5-D9551885BB8E}" sibTransId="{B1BC775C-5579-4C59-BED0-36E451E7EF04}"/>
    <dgm:cxn modelId="{E3209E33-E5E7-49D7-A614-E18C032857AF}" srcId="{6F647F05-65E5-443B-9310-4AF895EEC1B0}" destId="{90B43A1C-85AB-40E4-9687-2313E85E0399}" srcOrd="2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434FC5C-A8B6-4F49-AC15-5F72FC4A35D9}" type="presOf" srcId="{695F771D-BCF9-4D39-9C1C-2332DB30C923}" destId="{A5D81165-2265-408E-BAF1-9270BE001FF8}" srcOrd="0" destOrd="0" presId="urn:microsoft.com/office/officeart/2005/8/layout/radial5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6A212F4B-01C9-4FD6-98A8-D0ECA35E0732}" type="presOf" srcId="{C9C1D8D5-DB5F-4486-87F1-994F96EA7170}" destId="{F462A72B-4C2F-4F0C-B1D9-E492C4649BE9}" srcOrd="0" destOrd="0" presId="urn:microsoft.com/office/officeart/2005/8/layout/radial5"/>
    <dgm:cxn modelId="{C395624B-7980-484F-AED1-DD2DFAC664FB}" type="presOf" srcId="{CCC7BF4D-FAB2-43FD-BD02-B3DB48F67FAD}" destId="{9675631B-5604-44DA-9C42-9A767D79C4B7}" srcOrd="1" destOrd="0" presId="urn:microsoft.com/office/officeart/2005/8/layout/radial5"/>
    <dgm:cxn modelId="{13E2F36D-CAE9-4E06-A633-B66D96773376}" type="presOf" srcId="{E0A85CCD-89CA-4A3B-883B-F135BAECBBC9}" destId="{6AD8E25A-FE8A-48AB-A210-E87C425D7EBB}" srcOrd="0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34A2F38C-207F-42C5-8939-5C8BC3AFE859}" type="presOf" srcId="{636847CB-6E4A-4719-A9E5-D9551885BB8E}" destId="{A3FEDEFB-C132-4BDD-AFEC-4EFAFE58BA03}" srcOrd="0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0E2DE495-17AC-4143-8BFA-960535CBD716}" type="presOf" srcId="{A4B06ED0-8152-4FE5-A47D-0B21C0C7A00E}" destId="{0B1DC784-6D8C-459B-A877-A131C276B3D6}" srcOrd="0" destOrd="0" presId="urn:microsoft.com/office/officeart/2005/8/layout/radial5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B62F5AA2-A9DE-40D1-A154-0189DF7F77C8}" type="presOf" srcId="{A3CC1CB8-E4D7-42AA-A765-77A26957509F}" destId="{BB7C7AC7-3FC4-44A1-8D39-487466D4CD8F}" srcOrd="1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97C38AC-C705-4115-9AD5-E7D1BC0B558C}" srcId="{6F647F05-65E5-443B-9310-4AF895EEC1B0}" destId="{35E0EFA6-1397-4306-8EC7-29582AC368AB}" srcOrd="12" destOrd="0" parTransId="{8AF9D3D1-3773-49FB-9FB6-BF2DAD98E92F}" sibTransId="{257EC254-3541-4D72-8AB5-F05DC512CC43}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08C223AF-5C15-4221-8330-6DC89DA68075}" srcId="{6F647F05-65E5-443B-9310-4AF895EEC1B0}" destId="{C9C1D8D5-DB5F-4486-87F1-994F96EA7170}" srcOrd="10" destOrd="0" parTransId="{695F771D-BCF9-4D39-9C1C-2332DB30C923}" sibTransId="{E43F8E11-B950-4444-9F35-15781A9D8603}"/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4BD647B7-1CAB-405B-A517-4810FF708C15}" type="presOf" srcId="{9A50CFF2-313A-4892-A583-7C782116C47B}" destId="{9629BF59-1473-4BA2-A4CB-E9964672ABB0}" srcOrd="0" destOrd="0" presId="urn:microsoft.com/office/officeart/2005/8/layout/radial5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96847CBE-F394-48B2-871B-EC78FD349A25}" type="presOf" srcId="{695F771D-BCF9-4D39-9C1C-2332DB30C923}" destId="{82691350-346A-4B54-8FA8-F067C2B6FA1A}" srcOrd="1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E19F29C0-9AEB-48E8-939D-B7CE90B65945}" type="presOf" srcId="{8AF9D3D1-3773-49FB-9FB6-BF2DAD98E92F}" destId="{431368DC-CB3C-4E29-90AE-3232404FFFAE}" srcOrd="0" destOrd="0" presId="urn:microsoft.com/office/officeart/2005/8/layout/radial5"/>
    <dgm:cxn modelId="{CEF382C0-88C4-4D20-811C-41362A76C0E4}" type="presOf" srcId="{9073920F-2947-45D8-8726-D70CA44DABBA}" destId="{FFAF1B31-7A9A-4F8F-B899-F86597074329}" srcOrd="0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B7EE3BC6-F6B9-493A-8476-57E996D397F4}" type="presOf" srcId="{9A50CFF2-313A-4892-A583-7C782116C47B}" destId="{D6EB57FF-5605-4ADA-99EE-A5EED0529D35}" srcOrd="1" destOrd="0" presId="urn:microsoft.com/office/officeart/2005/8/layout/radial5"/>
    <dgm:cxn modelId="{2A50CEC8-22CB-431A-A424-879D87EFA6B8}" type="presOf" srcId="{8AF9D3D1-3773-49FB-9FB6-BF2DAD98E92F}" destId="{4AF83A2F-C1C5-4624-BCC8-2A8B4B0456BB}" srcOrd="1" destOrd="0" presId="urn:microsoft.com/office/officeart/2005/8/layout/radial5"/>
    <dgm:cxn modelId="{36C48BC9-F12F-434D-A438-57FE371ED30C}" type="presOf" srcId="{F0C82FC7-C654-4D69-9C69-5DB8403009D0}" destId="{5FEB2C34-A7BF-409B-845D-90255BD03CC3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F3E9FBD9-5831-4556-938E-9B8CC1B8D263}" type="presOf" srcId="{D474C3D8-4398-4BC1-BE0E-0DE694A9CB21}" destId="{56CDF8A3-B7EC-4A8A-A807-022F75FC92FE}" srcOrd="0" destOrd="0" presId="urn:microsoft.com/office/officeart/2005/8/layout/radial5"/>
    <dgm:cxn modelId="{6B290EDE-3C39-4B0D-8B86-D5A2E92E71CF}" type="presOf" srcId="{636847CB-6E4A-4719-A9E5-D9551885BB8E}" destId="{22F2DB1C-2734-4285-BD1A-E9EDF43F9ED0}" srcOrd="1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642142EC-B8C7-4983-8B01-A78B5FA15CF2}" type="presOf" srcId="{26B15B5E-41B1-409E-9A93-297C6D046F8D}" destId="{82DE3EFD-903D-47B6-B444-E2F7AEB4AC31}" srcOrd="0" destOrd="0" presId="urn:microsoft.com/office/officeart/2005/8/layout/radial5"/>
    <dgm:cxn modelId="{5EE8E2F5-1A32-4B9C-B81F-67AA1AB6BB7B}" srcId="{6F647F05-65E5-443B-9310-4AF895EEC1B0}" destId="{A4B06ED0-8152-4FE5-A47D-0B21C0C7A00E}" srcOrd="8" destOrd="0" parTransId="{D474C3D8-4398-4BC1-BE0E-0DE694A9CB21}" sibTransId="{5BF5D500-EF8B-4122-A471-47AD65E2B955}"/>
    <dgm:cxn modelId="{D1514CF9-7176-456D-8872-0C8AF4F04B61}" srcId="{6F647F05-65E5-443B-9310-4AF895EEC1B0}" destId="{9073920F-2947-45D8-8726-D70CA44DABBA}" srcOrd="6" destOrd="0" parTransId="{9A50CFF2-313A-4892-A583-7C782116C47B}" sibTransId="{C8683B81-2230-44D5-B5C1-B35EAA30FE49}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82778B7A-925F-47BD-9BB0-62CC175669BA}" type="presParOf" srcId="{8B82EA68-B59A-424E-9756-C221A13DB47F}" destId="{E7EAB10C-E176-4610-B2C6-BE8F83AD0F9B}" srcOrd="3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4" destOrd="0" presId="urn:microsoft.com/office/officeart/2005/8/layout/radial5"/>
    <dgm:cxn modelId="{12BE7733-8976-4B4F-A1D6-E65949BE70DE}" type="presParOf" srcId="{8B82EA68-B59A-424E-9756-C221A13DB47F}" destId="{C481485E-E38C-4518-A609-8D1D62CF917B}" srcOrd="5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6" destOrd="0" presId="urn:microsoft.com/office/officeart/2005/8/layout/radial5"/>
    <dgm:cxn modelId="{785A54DE-126A-4367-B0BF-D932601E3C70}" type="presParOf" srcId="{8B82EA68-B59A-424E-9756-C221A13DB47F}" destId="{FA950D33-9BD9-4D37-A533-789F5554AFB5}" srcOrd="7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8" destOrd="0" presId="urn:microsoft.com/office/officeart/2005/8/layout/radial5"/>
    <dgm:cxn modelId="{71829985-CD05-4060-9631-72F287E5C5FF}" type="presParOf" srcId="{8B82EA68-B59A-424E-9756-C221A13DB47F}" destId="{2F5553CB-2478-4421-B002-5FA728364A78}" srcOrd="9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0" destOrd="0" presId="urn:microsoft.com/office/officeart/2005/8/layout/radial5"/>
    <dgm:cxn modelId="{E999641A-C0DA-4D0F-8BB2-F2F86904A7FB}" type="presParOf" srcId="{8B82EA68-B59A-424E-9756-C221A13DB47F}" destId="{A0B7EB92-DF16-476D-BB87-6C0D26E26F61}" srcOrd="11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2" destOrd="0" presId="urn:microsoft.com/office/officeart/2005/8/layout/radial5"/>
    <dgm:cxn modelId="{1CD3BC5E-2124-4525-AC43-16584CD02A02}" type="presParOf" srcId="{8B82EA68-B59A-424E-9756-C221A13DB47F}" destId="{9629BF59-1473-4BA2-A4CB-E9964672ABB0}" srcOrd="13" destOrd="0" presId="urn:microsoft.com/office/officeart/2005/8/layout/radial5"/>
    <dgm:cxn modelId="{D56F7BF9-A0D8-4C52-AC3C-C3557F96AB3C}" type="presParOf" srcId="{9629BF59-1473-4BA2-A4CB-E9964672ABB0}" destId="{D6EB57FF-5605-4ADA-99EE-A5EED0529D35}" srcOrd="0" destOrd="0" presId="urn:microsoft.com/office/officeart/2005/8/layout/radial5"/>
    <dgm:cxn modelId="{8CCECD0F-056D-45A5-B783-782BBC619A6B}" type="presParOf" srcId="{8B82EA68-B59A-424E-9756-C221A13DB47F}" destId="{FFAF1B31-7A9A-4F8F-B899-F86597074329}" srcOrd="14" destOrd="0" presId="urn:microsoft.com/office/officeart/2005/8/layout/radial5"/>
    <dgm:cxn modelId="{FA33D99C-3925-46B9-8A0A-F4EE07F35321}" type="presParOf" srcId="{8B82EA68-B59A-424E-9756-C221A13DB47F}" destId="{6664F368-AD17-45B4-BE7C-EBF36EA75FB0}" srcOrd="15" destOrd="0" presId="urn:microsoft.com/office/officeart/2005/8/layout/radial5"/>
    <dgm:cxn modelId="{F62B053E-C11B-49E3-9F8F-10CB517E3C4C}" type="presParOf" srcId="{6664F368-AD17-45B4-BE7C-EBF36EA75FB0}" destId="{BB7C7AC7-3FC4-44A1-8D39-487466D4CD8F}" srcOrd="0" destOrd="0" presId="urn:microsoft.com/office/officeart/2005/8/layout/radial5"/>
    <dgm:cxn modelId="{920A3D82-5882-4954-8175-8A5346025F68}" type="presParOf" srcId="{8B82EA68-B59A-424E-9756-C221A13DB47F}" destId="{6AD8E25A-FE8A-48AB-A210-E87C425D7EBB}" srcOrd="16" destOrd="0" presId="urn:microsoft.com/office/officeart/2005/8/layout/radial5"/>
    <dgm:cxn modelId="{E2CDD6FA-7F2A-43E8-90EC-CB7992731528}" type="presParOf" srcId="{8B82EA68-B59A-424E-9756-C221A13DB47F}" destId="{56CDF8A3-B7EC-4A8A-A807-022F75FC92FE}" srcOrd="17" destOrd="0" presId="urn:microsoft.com/office/officeart/2005/8/layout/radial5"/>
    <dgm:cxn modelId="{CE4F8328-5E81-4612-AC02-6753D3268DE7}" type="presParOf" srcId="{56CDF8A3-B7EC-4A8A-A807-022F75FC92FE}" destId="{DC18CCF8-D7B6-4196-B63E-9E8B41EA1E4C}" srcOrd="0" destOrd="0" presId="urn:microsoft.com/office/officeart/2005/8/layout/radial5"/>
    <dgm:cxn modelId="{90B26BC5-0851-467A-A373-BA7297099F03}" type="presParOf" srcId="{8B82EA68-B59A-424E-9756-C221A13DB47F}" destId="{0B1DC784-6D8C-459B-A877-A131C276B3D6}" srcOrd="18" destOrd="0" presId="urn:microsoft.com/office/officeart/2005/8/layout/radial5"/>
    <dgm:cxn modelId="{DAEB2AFA-36E0-42B3-9AB5-99C6AD1F6F32}" type="presParOf" srcId="{8B82EA68-B59A-424E-9756-C221A13DB47F}" destId="{30462B7F-A08F-452A-9654-C0177D08E485}" srcOrd="19" destOrd="0" presId="urn:microsoft.com/office/officeart/2005/8/layout/radial5"/>
    <dgm:cxn modelId="{31562371-02A1-4254-A701-A9584A5054E7}" type="presParOf" srcId="{30462B7F-A08F-452A-9654-C0177D08E485}" destId="{9675631B-5604-44DA-9C42-9A767D79C4B7}" srcOrd="0" destOrd="0" presId="urn:microsoft.com/office/officeart/2005/8/layout/radial5"/>
    <dgm:cxn modelId="{8DF19BD3-FBA1-448F-A7EA-2F1CBB18FE09}" type="presParOf" srcId="{8B82EA68-B59A-424E-9756-C221A13DB47F}" destId="{82DE3EFD-903D-47B6-B444-E2F7AEB4AC31}" srcOrd="20" destOrd="0" presId="urn:microsoft.com/office/officeart/2005/8/layout/radial5"/>
    <dgm:cxn modelId="{B4FD9249-17DF-4A21-A42D-8D9C475A320B}" type="presParOf" srcId="{8B82EA68-B59A-424E-9756-C221A13DB47F}" destId="{A5D81165-2265-408E-BAF1-9270BE001FF8}" srcOrd="21" destOrd="0" presId="urn:microsoft.com/office/officeart/2005/8/layout/radial5"/>
    <dgm:cxn modelId="{6BABE781-37FC-423B-87C7-D02A1674F113}" type="presParOf" srcId="{A5D81165-2265-408E-BAF1-9270BE001FF8}" destId="{82691350-346A-4B54-8FA8-F067C2B6FA1A}" srcOrd="0" destOrd="0" presId="urn:microsoft.com/office/officeart/2005/8/layout/radial5"/>
    <dgm:cxn modelId="{D84CF576-43FE-405C-8EDA-A3629BED9E87}" type="presParOf" srcId="{8B82EA68-B59A-424E-9756-C221A13DB47F}" destId="{F462A72B-4C2F-4F0C-B1D9-E492C4649BE9}" srcOrd="22" destOrd="0" presId="urn:microsoft.com/office/officeart/2005/8/layout/radial5"/>
    <dgm:cxn modelId="{4026F9B0-B7C7-4C47-80D2-B4E29B7ABB45}" type="presParOf" srcId="{8B82EA68-B59A-424E-9756-C221A13DB47F}" destId="{A3FEDEFB-C132-4BDD-AFEC-4EFAFE58BA03}" srcOrd="23" destOrd="0" presId="urn:microsoft.com/office/officeart/2005/8/layout/radial5"/>
    <dgm:cxn modelId="{40C4434C-C6F5-44AA-B482-9DB4C25F821F}" type="presParOf" srcId="{A3FEDEFB-C132-4BDD-AFEC-4EFAFE58BA03}" destId="{22F2DB1C-2734-4285-BD1A-E9EDF43F9ED0}" srcOrd="0" destOrd="0" presId="urn:microsoft.com/office/officeart/2005/8/layout/radial5"/>
    <dgm:cxn modelId="{6239365B-FF75-4C74-9D96-998EBF3DE24A}" type="presParOf" srcId="{8B82EA68-B59A-424E-9756-C221A13DB47F}" destId="{5FEB2C34-A7BF-409B-845D-90255BD03CC3}" srcOrd="24" destOrd="0" presId="urn:microsoft.com/office/officeart/2005/8/layout/radial5"/>
    <dgm:cxn modelId="{ABE1B25F-CC8C-4009-941D-13E47DC39E66}" type="presParOf" srcId="{8B82EA68-B59A-424E-9756-C221A13DB47F}" destId="{431368DC-CB3C-4E29-90AE-3232404FFFAE}" srcOrd="25" destOrd="0" presId="urn:microsoft.com/office/officeart/2005/8/layout/radial5"/>
    <dgm:cxn modelId="{6B1C97F5-BBB4-4A0C-91E9-E62391099F35}" type="presParOf" srcId="{431368DC-CB3C-4E29-90AE-3232404FFFAE}" destId="{4AF83A2F-C1C5-4624-BCC8-2A8B4B0456BB}" srcOrd="0" destOrd="0" presId="urn:microsoft.com/office/officeart/2005/8/layout/radial5"/>
    <dgm:cxn modelId="{648CC144-5318-49A7-A5F6-718F043B0D72}" type="presParOf" srcId="{8B82EA68-B59A-424E-9756-C221A13DB47F}" destId="{A665B27F-586B-4407-89E5-5E9706ECEAEC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FF8E8"/>
        </a:solidFill>
        <a:ln>
          <a:solidFill>
            <a:srgbClr val="275CC2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F3CA62-3240-4386-9FE9-4B857EA25710}">
      <dgm:prSet custT="1"/>
      <dgm:spPr>
        <a:solidFill>
          <a:srgbClr val="FFF8E8"/>
        </a:solidFill>
        <a:ln>
          <a:solidFill>
            <a:srgbClr val="275CC2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D4CAD-5CF5-42B1-A738-D74DFEA5FFB4}">
      <dgm:prSet custT="1"/>
      <dgm:spPr>
        <a:solidFill>
          <a:srgbClr val="FFF8E8"/>
        </a:solidFill>
        <a:ln w="19050">
          <a:solidFill>
            <a:srgbClr val="275CC2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>
            <a:ln/>
            <a:solidFill>
              <a:srgbClr val="275CC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kumimoji="0" lang="ru-RU" sz="1500" b="1" i="1" u="none" strike="noStrike" cap="none" normalizeH="0" baseline="0" dirty="0">
            <a:ln/>
            <a:solidFill>
              <a:srgbClr val="275CC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550716" custScaleY="520482" custLinFactX="200000" custLinFactY="-511805" custLinFactNeighborX="258456" custLinFactNeighborY="-600000">
        <dgm:presLayoutVars>
          <dgm:chPref val="3"/>
        </dgm:presLayoutVars>
      </dgm:prSet>
      <dgm:spPr>
        <a:prstGeom prst="roundRect">
          <a:avLst/>
        </a:prstGeom>
      </dgm:spPr>
    </dgm:pt>
    <dgm:pt modelId="{8E79C9C7-A4D0-47C2-AE50-367BAF0D053F}" type="pres">
      <dgm:prSet presAssocID="{814D4CAD-5CF5-42B1-A738-D74DFEA5FFB4}" presName="rootConnector1" presStyleLbl="node1" presStyleIdx="0" presStyleCnt="0"/>
      <dgm:spPr/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521935" custScaleY="485287" custLinFactX="-13260" custLinFactNeighborX="-100000" custLinFactNeighborY="-7036">
        <dgm:presLayoutVars>
          <dgm:chPref val="3"/>
        </dgm:presLayoutVars>
      </dgm:prSet>
      <dgm:spPr>
        <a:prstGeom prst="roundRect">
          <a:avLst/>
        </a:prstGeom>
      </dgm:spPr>
    </dgm:pt>
    <dgm:pt modelId="{DB62BBAB-7AA4-4246-8804-8C6CCC8DDB58}" type="pres">
      <dgm:prSet presAssocID="{D7F3CA62-3240-4386-9FE9-4B857EA25710}" presName="rootConnector1" presStyleLbl="node1" presStyleIdx="0" presStyleCnt="0"/>
      <dgm:spPr/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550562" custScaleY="485287" custLinFactX="-300000" custLinFactY="471862" custLinFactNeighborX="-356195" custLinFactNeighborY="500000">
        <dgm:presLayoutVars>
          <dgm:chPref val="3"/>
        </dgm:presLayoutVars>
      </dgm:prSet>
      <dgm:spPr>
        <a:prstGeom prst="roundRect">
          <a:avLst/>
        </a:prstGeom>
      </dgm:spPr>
    </dgm:pt>
    <dgm:pt modelId="{1D285D2F-8812-44E0-9553-AEF8CF7AC85C}" type="pres">
      <dgm:prSet presAssocID="{36646E02-E6B2-459D-94C0-C11EACEEBCBA}" presName="rootConnector1" presStyleLbl="node1" presStyleIdx="0" presStyleCnt="0"/>
      <dgm:spPr/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9C354-4543-4C61-B2D4-5554DFB6EC56}">
      <dsp:nvSpPr>
        <dsp:cNvPr id="0" name=""/>
        <dsp:cNvSpPr/>
      </dsp:nvSpPr>
      <dsp:spPr>
        <a:xfrm>
          <a:off x="-5589456" y="-855692"/>
          <a:ext cx="6654947" cy="6654947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25400" cap="flat" cmpd="sng" algn="ctr">
          <a:solidFill>
            <a:srgbClr val="275CC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97E59-B41A-4538-9C67-3C974B9C7552}">
      <dsp:nvSpPr>
        <dsp:cNvPr id="0" name=""/>
        <dsp:cNvSpPr/>
      </dsp:nvSpPr>
      <dsp:spPr>
        <a:xfrm>
          <a:off x="557765" y="380061"/>
          <a:ext cx="8086124" cy="760517"/>
        </a:xfrm>
        <a:prstGeom prst="rect">
          <a:avLst/>
        </a:prstGeom>
        <a:solidFill>
          <a:srgbClr val="275C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6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</a:t>
          </a:r>
        </a:p>
      </dsp:txBody>
      <dsp:txXfrm>
        <a:off x="557765" y="380061"/>
        <a:ext cx="8086124" cy="760517"/>
      </dsp:txXfrm>
    </dsp:sp>
    <dsp:sp modelId="{ABE8AF4D-ED50-49EE-8C15-64EEA5C7757D}">
      <dsp:nvSpPr>
        <dsp:cNvPr id="0" name=""/>
        <dsp:cNvSpPr/>
      </dsp:nvSpPr>
      <dsp:spPr>
        <a:xfrm>
          <a:off x="82441" y="284996"/>
          <a:ext cx="950646" cy="950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B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6CC3A-981A-4920-AB01-A14BA12B4464}">
      <dsp:nvSpPr>
        <dsp:cNvPr id="0" name=""/>
        <dsp:cNvSpPr/>
      </dsp:nvSpPr>
      <dsp:spPr>
        <a:xfrm>
          <a:off x="993787" y="1521035"/>
          <a:ext cx="7650102" cy="760517"/>
        </a:xfrm>
        <a:prstGeom prst="rect">
          <a:avLst/>
        </a:prstGeom>
        <a:solidFill>
          <a:srgbClr val="275C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6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Боровичского муниципального округа</a:t>
          </a:r>
        </a:p>
      </dsp:txBody>
      <dsp:txXfrm>
        <a:off x="993787" y="1521035"/>
        <a:ext cx="7650102" cy="760517"/>
      </dsp:txXfrm>
    </dsp:sp>
    <dsp:sp modelId="{8CFA261C-7F7A-4328-B6ED-3EF6CA03F547}">
      <dsp:nvSpPr>
        <dsp:cNvPr id="0" name=""/>
        <dsp:cNvSpPr/>
      </dsp:nvSpPr>
      <dsp:spPr>
        <a:xfrm>
          <a:off x="518464" y="1425970"/>
          <a:ext cx="950646" cy="950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B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A1866-FA5A-47B3-96AD-1ECD9EEB14B6}">
      <dsp:nvSpPr>
        <dsp:cNvPr id="0" name=""/>
        <dsp:cNvSpPr/>
      </dsp:nvSpPr>
      <dsp:spPr>
        <a:xfrm>
          <a:off x="993787" y="2662009"/>
          <a:ext cx="7650102" cy="760517"/>
        </a:xfrm>
        <a:prstGeom prst="rect">
          <a:avLst/>
        </a:prstGeom>
        <a:solidFill>
          <a:srgbClr val="275C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6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 Боровичского муниципального округа</a:t>
          </a:r>
        </a:p>
      </dsp:txBody>
      <dsp:txXfrm>
        <a:off x="993787" y="2662009"/>
        <a:ext cx="7650102" cy="760517"/>
      </dsp:txXfrm>
    </dsp:sp>
    <dsp:sp modelId="{810E7641-C898-485D-81BC-E32F5E95CBAB}">
      <dsp:nvSpPr>
        <dsp:cNvPr id="0" name=""/>
        <dsp:cNvSpPr/>
      </dsp:nvSpPr>
      <dsp:spPr>
        <a:xfrm>
          <a:off x="518464" y="2566944"/>
          <a:ext cx="950646" cy="950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B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70950-69B2-4097-A837-65C15F61E161}">
      <dsp:nvSpPr>
        <dsp:cNvPr id="0" name=""/>
        <dsp:cNvSpPr/>
      </dsp:nvSpPr>
      <dsp:spPr>
        <a:xfrm>
          <a:off x="557765" y="3802983"/>
          <a:ext cx="8086124" cy="760517"/>
        </a:xfrm>
        <a:prstGeom prst="rect">
          <a:avLst/>
        </a:prstGeom>
        <a:solidFill>
          <a:srgbClr val="275CC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6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 Боровичского муниципального округа</a:t>
          </a:r>
        </a:p>
      </dsp:txBody>
      <dsp:txXfrm>
        <a:off x="557765" y="3802983"/>
        <a:ext cx="8086124" cy="760517"/>
      </dsp:txXfrm>
    </dsp:sp>
    <dsp:sp modelId="{109B71FC-F96A-4BD5-BB10-D7E62B0E3619}">
      <dsp:nvSpPr>
        <dsp:cNvPr id="0" name=""/>
        <dsp:cNvSpPr/>
      </dsp:nvSpPr>
      <dsp:spPr>
        <a:xfrm>
          <a:off x="82441" y="3707918"/>
          <a:ext cx="950646" cy="950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B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46AD7-BD48-4863-AD45-22DB4D6651D8}">
      <dsp:nvSpPr>
        <dsp:cNvPr id="0" name=""/>
        <dsp:cNvSpPr/>
      </dsp:nvSpPr>
      <dsp:spPr>
        <a:xfrm>
          <a:off x="3632836" y="2003304"/>
          <a:ext cx="1717118" cy="17171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sp:txBody>
      <dsp:txXfrm>
        <a:off x="3716659" y="2087127"/>
        <a:ext cx="1549472" cy="1549472"/>
      </dsp:txXfrm>
    </dsp:sp>
    <dsp:sp modelId="{229D469B-9771-4A26-AF72-16DB7617CE2E}">
      <dsp:nvSpPr>
        <dsp:cNvPr id="0" name=""/>
        <dsp:cNvSpPr/>
      </dsp:nvSpPr>
      <dsp:spPr>
        <a:xfrm rot="16194924">
          <a:off x="4198157" y="1711764"/>
          <a:ext cx="583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08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88049-7F0D-4A0D-A2E0-182907AF57F2}">
      <dsp:nvSpPr>
        <dsp:cNvPr id="0" name=""/>
        <dsp:cNvSpPr/>
      </dsp:nvSpPr>
      <dsp:spPr>
        <a:xfrm>
          <a:off x="3252704" y="269755"/>
          <a:ext cx="2471426" cy="11504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5C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Часть налогов, уплаченная гражданином, поступает в бюджет муниципального округа</a:t>
          </a:r>
        </a:p>
      </dsp:txBody>
      <dsp:txXfrm>
        <a:off x="3308865" y="325916"/>
        <a:ext cx="2359104" cy="1038147"/>
      </dsp:txXfrm>
    </dsp:sp>
    <dsp:sp modelId="{1B3D20C5-7317-4C57-AECE-D87709564585}">
      <dsp:nvSpPr>
        <dsp:cNvPr id="0" name=""/>
        <dsp:cNvSpPr/>
      </dsp:nvSpPr>
      <dsp:spPr>
        <a:xfrm>
          <a:off x="5349955" y="2861863"/>
          <a:ext cx="662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220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2EE34-2236-4644-9601-AD4AB82ACCF4}">
      <dsp:nvSpPr>
        <dsp:cNvPr id="0" name=""/>
        <dsp:cNvSpPr/>
      </dsp:nvSpPr>
      <dsp:spPr>
        <a:xfrm>
          <a:off x="6012155" y="2286629"/>
          <a:ext cx="1859273" cy="11504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5C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Гражданин – участник публичных слушаний по проекту бюджета</a:t>
          </a:r>
        </a:p>
      </dsp:txBody>
      <dsp:txXfrm>
        <a:off x="6068316" y="2342790"/>
        <a:ext cx="1746951" cy="1038147"/>
      </dsp:txXfrm>
    </dsp:sp>
    <dsp:sp modelId="{E9F62828-E62C-44EE-9255-849EAA80D87F}">
      <dsp:nvSpPr>
        <dsp:cNvPr id="0" name=""/>
        <dsp:cNvSpPr/>
      </dsp:nvSpPr>
      <dsp:spPr>
        <a:xfrm rot="5354505">
          <a:off x="4209103" y="4017990"/>
          <a:ext cx="5951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18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689E9-1243-4C04-9850-C203BF7C0ADE}">
      <dsp:nvSpPr>
        <dsp:cNvPr id="0" name=""/>
        <dsp:cNvSpPr/>
      </dsp:nvSpPr>
      <dsp:spPr>
        <a:xfrm>
          <a:off x="3492386" y="4315558"/>
          <a:ext cx="2051723" cy="11504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5C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Гражданин – участник публичных слушаний по исполнению бюджета</a:t>
          </a:r>
        </a:p>
      </dsp:txBody>
      <dsp:txXfrm>
        <a:off x="3548547" y="4371719"/>
        <a:ext cx="1939401" cy="1038147"/>
      </dsp:txXfrm>
    </dsp:sp>
    <dsp:sp modelId="{14B66E10-C30F-47ED-BEC6-C95DD6E86B4F}">
      <dsp:nvSpPr>
        <dsp:cNvPr id="0" name=""/>
        <dsp:cNvSpPr/>
      </dsp:nvSpPr>
      <dsp:spPr>
        <a:xfrm rot="10800000">
          <a:off x="3081191" y="2861864"/>
          <a:ext cx="5516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64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C9C34-F61A-419F-B68A-20CF2774E1D2}">
      <dsp:nvSpPr>
        <dsp:cNvPr id="0" name=""/>
        <dsp:cNvSpPr/>
      </dsp:nvSpPr>
      <dsp:spPr>
        <a:xfrm>
          <a:off x="1329325" y="2286629"/>
          <a:ext cx="1751865" cy="11504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5C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Гражданин – получатель социальных гарантий и услуг</a:t>
          </a:r>
        </a:p>
      </dsp:txBody>
      <dsp:txXfrm>
        <a:off x="1385486" y="2342790"/>
        <a:ext cx="1639543" cy="1038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2326B-D60F-402E-8AB9-B9CBB3C87F03}">
      <dsp:nvSpPr>
        <dsp:cNvPr id="0" name=""/>
        <dsp:cNvSpPr/>
      </dsp:nvSpPr>
      <dsp:spPr>
        <a:xfrm rot="5400000">
          <a:off x="-441031" y="426796"/>
          <a:ext cx="2151342" cy="1313799"/>
        </a:xfrm>
        <a:prstGeom prst="chevron">
          <a:avLst/>
        </a:prstGeom>
        <a:solidFill>
          <a:srgbClr val="275CC2"/>
        </a:solidFill>
        <a:ln w="25400" cap="flat" cmpd="sng" algn="ctr">
          <a:solidFill>
            <a:srgbClr val="275CC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sp:txBody>
      <dsp:txXfrm rot="-5400000">
        <a:off x="-22259" y="664925"/>
        <a:ext cx="1313799" cy="837543"/>
      </dsp:txXfrm>
    </dsp:sp>
    <dsp:sp modelId="{3C362471-A2C6-4198-9876-20BFC63FACCE}">
      <dsp:nvSpPr>
        <dsp:cNvPr id="0" name=""/>
        <dsp:cNvSpPr/>
      </dsp:nvSpPr>
      <dsp:spPr>
        <a:xfrm rot="5400000">
          <a:off x="4249544" y="-3002525"/>
          <a:ext cx="1539292" cy="7544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B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РФ: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НДФЛ;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 (УСН, ЕНВД, ЕСХН);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Туристический налог.</a:t>
          </a:r>
        </a:p>
      </dsp:txBody>
      <dsp:txXfrm rot="-5400000">
        <a:off x="1247019" y="75142"/>
        <a:ext cx="7469200" cy="1389008"/>
      </dsp:txXfrm>
    </dsp:sp>
    <dsp:sp modelId="{E977D19B-C9D0-48D2-9862-849B43397DF0}">
      <dsp:nvSpPr>
        <dsp:cNvPr id="0" name=""/>
        <dsp:cNvSpPr/>
      </dsp:nvSpPr>
      <dsp:spPr>
        <a:xfrm rot="5400000">
          <a:off x="-195668" y="2156393"/>
          <a:ext cx="1749656" cy="1402839"/>
        </a:xfrm>
        <a:prstGeom prst="chevron">
          <a:avLst/>
        </a:prstGeom>
        <a:solidFill>
          <a:srgbClr val="275CC2"/>
        </a:solidFill>
        <a:ln w="25400" cap="flat" cmpd="sng" algn="ctr">
          <a:solidFill>
            <a:srgbClr val="275CC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sp:txBody>
      <dsp:txXfrm rot="-5400000">
        <a:off x="-22259" y="2684405"/>
        <a:ext cx="1402839" cy="346817"/>
      </dsp:txXfrm>
    </dsp:sp>
    <dsp:sp modelId="{CF154CA2-3FC6-467C-83AA-544CBC6AF98C}">
      <dsp:nvSpPr>
        <dsp:cNvPr id="0" name=""/>
        <dsp:cNvSpPr/>
      </dsp:nvSpPr>
      <dsp:spPr>
        <a:xfrm rot="5400000">
          <a:off x="3763222" y="-454448"/>
          <a:ext cx="1137276" cy="5949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5C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по доходам согласно Бюджетному Кодексу РФ: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 и земельных ресурсов;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имущества и земельных участков;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Штрафные санкции.</a:t>
          </a:r>
        </a:p>
      </dsp:txBody>
      <dsp:txXfrm rot="-5400000">
        <a:off x="1357155" y="2007136"/>
        <a:ext cx="5893894" cy="1026242"/>
      </dsp:txXfrm>
    </dsp:sp>
    <dsp:sp modelId="{0F6C92BA-1D85-4470-8F05-EC9DEEADE80E}">
      <dsp:nvSpPr>
        <dsp:cNvPr id="0" name=""/>
        <dsp:cNvSpPr/>
      </dsp:nvSpPr>
      <dsp:spPr>
        <a:xfrm rot="5400000">
          <a:off x="-106836" y="3640836"/>
          <a:ext cx="1749656" cy="1580503"/>
        </a:xfrm>
        <a:prstGeom prst="chevron">
          <a:avLst/>
        </a:prstGeom>
        <a:solidFill>
          <a:srgbClr val="275CC2"/>
        </a:solidFill>
        <a:ln w="25400" cap="flat" cmpd="sng" algn="ctr">
          <a:solidFill>
            <a:srgbClr val="275CC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sp:txBody>
      <dsp:txXfrm rot="-5400000">
        <a:off x="-22259" y="4346512"/>
        <a:ext cx="1580503" cy="169153"/>
      </dsp:txXfrm>
    </dsp:sp>
    <dsp:sp modelId="{3BEDC54E-166F-4BFD-9A1E-74803BD5D23D}">
      <dsp:nvSpPr>
        <dsp:cNvPr id="0" name=""/>
        <dsp:cNvSpPr/>
      </dsp:nvSpPr>
      <dsp:spPr>
        <a:xfrm rot="5400000">
          <a:off x="4631078" y="442845"/>
          <a:ext cx="1042928" cy="7238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5CC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 РФ </a:t>
          </a:r>
          <a:r>
            <a:rPr lang="ru-RU" sz="1400" b="1" i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(межбюджетные трансферты)</a:t>
          </a:r>
          <a:r>
            <a:rPr lang="ru-RU" sz="1400" b="1" kern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также организаций и граждан.</a:t>
          </a:r>
        </a:p>
      </dsp:txBody>
      <dsp:txXfrm rot="-5400000">
        <a:off x="1533370" y="3591465"/>
        <a:ext cx="7187432" cy="941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93863" y="1558060"/>
          <a:ext cx="2488778" cy="2484372"/>
        </a:xfrm>
        <a:prstGeom prst="ellipse">
          <a:avLst/>
        </a:prstGeom>
        <a:solidFill>
          <a:srgbClr val="3F7CC6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458336" y="1921888"/>
        <a:ext cx="1759832" cy="1756716"/>
      </dsp:txXfrm>
    </dsp:sp>
    <dsp:sp modelId="{4731EA70-1FA8-49F5-A6BF-4AE9CB97C303}">
      <dsp:nvSpPr>
        <dsp:cNvPr id="0" name=""/>
        <dsp:cNvSpPr/>
      </dsp:nvSpPr>
      <dsp:spPr>
        <a:xfrm rot="16300042">
          <a:off x="4297929" y="1174533"/>
          <a:ext cx="161536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D381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321454" y="1293270"/>
        <a:ext cx="113075" cy="283552"/>
      </dsp:txXfrm>
    </dsp:sp>
    <dsp:sp modelId="{E2EC1D87-F728-458A-8AB1-7A3D78F9D25E}">
      <dsp:nvSpPr>
        <dsp:cNvPr id="0" name=""/>
        <dsp:cNvSpPr/>
      </dsp:nvSpPr>
      <dsp:spPr>
        <a:xfrm>
          <a:off x="3915811" y="282839"/>
          <a:ext cx="963166" cy="971298"/>
        </a:xfrm>
        <a:prstGeom prst="ellipse">
          <a:avLst/>
        </a:prstGeom>
        <a:solidFill>
          <a:srgbClr val="D3817F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0" kern="1200" dirty="0"/>
        </a:p>
      </dsp:txBody>
      <dsp:txXfrm>
        <a:off x="4056863" y="425082"/>
        <a:ext cx="681062" cy="686812"/>
      </dsp:txXfrm>
    </dsp:sp>
    <dsp:sp modelId="{E7EAB10C-E176-4610-B2C6-BE8F83AD0F9B}">
      <dsp:nvSpPr>
        <dsp:cNvPr id="0" name=""/>
        <dsp:cNvSpPr/>
      </dsp:nvSpPr>
      <dsp:spPr>
        <a:xfrm rot="17865859">
          <a:off x="4890925" y="1176530"/>
          <a:ext cx="355455" cy="472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919406" y="1318227"/>
        <a:ext cx="248819" cy="283552"/>
      </dsp:txXfrm>
    </dsp:sp>
    <dsp:sp modelId="{FFE63D16-C443-42C8-BB30-4CA61876A647}">
      <dsp:nvSpPr>
        <dsp:cNvPr id="0" name=""/>
        <dsp:cNvSpPr/>
      </dsp:nvSpPr>
      <dsp:spPr>
        <a:xfrm>
          <a:off x="5006810" y="321224"/>
          <a:ext cx="833975" cy="833975"/>
        </a:xfrm>
        <a:prstGeom prst="ellipse">
          <a:avLst/>
        </a:prstGeom>
        <a:solidFill>
          <a:srgbClr val="95BC45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5128943" y="443357"/>
        <a:ext cx="589709" cy="589709"/>
      </dsp:txXfrm>
    </dsp:sp>
    <dsp:sp modelId="{C481485E-E38C-4518-A609-8D1D62CF917B}">
      <dsp:nvSpPr>
        <dsp:cNvPr id="0" name=""/>
        <dsp:cNvSpPr/>
      </dsp:nvSpPr>
      <dsp:spPr>
        <a:xfrm rot="19464149">
          <a:off x="5438193" y="1646467"/>
          <a:ext cx="363412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FFBD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448380" y="1772715"/>
        <a:ext cx="254388" cy="283552"/>
      </dsp:txXfrm>
    </dsp:sp>
    <dsp:sp modelId="{0A6C1809-69AA-4BA6-8257-5A11C3557B45}">
      <dsp:nvSpPr>
        <dsp:cNvPr id="0" name=""/>
        <dsp:cNvSpPr/>
      </dsp:nvSpPr>
      <dsp:spPr>
        <a:xfrm>
          <a:off x="5829113" y="1017498"/>
          <a:ext cx="833975" cy="833975"/>
        </a:xfrm>
        <a:prstGeom prst="ellipse">
          <a:avLst/>
        </a:prstGeom>
        <a:solidFill>
          <a:srgbClr val="FFBB7D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5951246" y="1139631"/>
        <a:ext cx="589709" cy="589709"/>
      </dsp:txXfrm>
    </dsp:sp>
    <dsp:sp modelId="{FA950D33-9BD9-4D37-A533-789F5554AFB5}">
      <dsp:nvSpPr>
        <dsp:cNvPr id="0" name=""/>
        <dsp:cNvSpPr/>
      </dsp:nvSpPr>
      <dsp:spPr>
        <a:xfrm rot="21078226">
          <a:off x="5709409" y="2327552"/>
          <a:ext cx="348819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D381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710011" y="2429980"/>
        <a:ext cx="244173" cy="283552"/>
      </dsp:txXfrm>
    </dsp:sp>
    <dsp:sp modelId="{EB1C3899-7B42-47CD-912B-DD035472498D}">
      <dsp:nvSpPr>
        <dsp:cNvPr id="0" name=""/>
        <dsp:cNvSpPr/>
      </dsp:nvSpPr>
      <dsp:spPr>
        <a:xfrm>
          <a:off x="6214076" y="2032563"/>
          <a:ext cx="833975" cy="833975"/>
        </a:xfrm>
        <a:prstGeom prst="ellipse">
          <a:avLst/>
        </a:prstGeom>
        <a:solidFill>
          <a:srgbClr val="D3817F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6336209" y="2154696"/>
        <a:ext cx="589709" cy="589709"/>
      </dsp:txXfrm>
    </dsp:sp>
    <dsp:sp modelId="{2F5553CB-2478-4421-B002-5FA728364A78}">
      <dsp:nvSpPr>
        <dsp:cNvPr id="0" name=""/>
        <dsp:cNvSpPr/>
      </dsp:nvSpPr>
      <dsp:spPr>
        <a:xfrm rot="1115176">
          <a:off x="5638198" y="3056315"/>
          <a:ext cx="328475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95BC4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640768" y="3135128"/>
        <a:ext cx="229933" cy="283552"/>
      </dsp:txXfrm>
    </dsp:sp>
    <dsp:sp modelId="{FED909B6-8F19-4D98-AAC2-EBEEF4830C2B}">
      <dsp:nvSpPr>
        <dsp:cNvPr id="0" name=""/>
        <dsp:cNvSpPr/>
      </dsp:nvSpPr>
      <dsp:spPr>
        <a:xfrm>
          <a:off x="6083220" y="3110260"/>
          <a:ext cx="833975" cy="833975"/>
        </a:xfrm>
        <a:prstGeom prst="ellipse">
          <a:avLst/>
        </a:prstGeom>
        <a:solidFill>
          <a:srgbClr val="95BC45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6205353" y="3232393"/>
        <a:ext cx="589709" cy="589709"/>
      </dsp:txXfrm>
    </dsp:sp>
    <dsp:sp modelId="{A0B7EB92-DF16-476D-BB87-6C0D26E26F61}">
      <dsp:nvSpPr>
        <dsp:cNvPr id="0" name=""/>
        <dsp:cNvSpPr/>
      </dsp:nvSpPr>
      <dsp:spPr>
        <a:xfrm rot="2781631">
          <a:off x="5236584" y="3666866"/>
          <a:ext cx="306816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FFBD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5250846" y="3728077"/>
        <a:ext cx="214771" cy="283552"/>
      </dsp:txXfrm>
    </dsp:sp>
    <dsp:sp modelId="{69EA0517-EDCB-4CEB-899F-D56DCF7B4404}">
      <dsp:nvSpPr>
        <dsp:cNvPr id="0" name=""/>
        <dsp:cNvSpPr/>
      </dsp:nvSpPr>
      <dsp:spPr>
        <a:xfrm>
          <a:off x="5466522" y="4003702"/>
          <a:ext cx="833975" cy="833975"/>
        </a:xfrm>
        <a:prstGeom prst="ellipse">
          <a:avLst/>
        </a:prstGeom>
        <a:solidFill>
          <a:srgbClr val="FFBD8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5588655" y="4125835"/>
        <a:ext cx="589709" cy="589709"/>
      </dsp:txXfrm>
    </dsp:sp>
    <dsp:sp modelId="{9629BF59-1473-4BA2-A4CB-E9964672ABB0}">
      <dsp:nvSpPr>
        <dsp:cNvPr id="0" name=""/>
        <dsp:cNvSpPr/>
      </dsp:nvSpPr>
      <dsp:spPr>
        <a:xfrm rot="4477975">
          <a:off x="4593176" y="4016477"/>
          <a:ext cx="288538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8872A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624987" y="4069261"/>
        <a:ext cx="201977" cy="283552"/>
      </dsp:txXfrm>
    </dsp:sp>
    <dsp:sp modelId="{FFAF1B31-7A9A-4F8F-B899-F86597074329}">
      <dsp:nvSpPr>
        <dsp:cNvPr id="0" name=""/>
        <dsp:cNvSpPr/>
      </dsp:nvSpPr>
      <dsp:spPr>
        <a:xfrm>
          <a:off x="4505260" y="4508211"/>
          <a:ext cx="833975" cy="833975"/>
        </a:xfrm>
        <a:prstGeom prst="ellipse">
          <a:avLst/>
        </a:prstGeom>
        <a:solidFill>
          <a:srgbClr val="8872A5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4627393" y="4630344"/>
        <a:ext cx="589709" cy="589709"/>
      </dsp:txXfrm>
    </dsp:sp>
    <dsp:sp modelId="{6664F368-AD17-45B4-BE7C-EBF36EA75FB0}">
      <dsp:nvSpPr>
        <dsp:cNvPr id="0" name=""/>
        <dsp:cNvSpPr/>
      </dsp:nvSpPr>
      <dsp:spPr>
        <a:xfrm rot="6196926">
          <a:off x="3855566" y="4020397"/>
          <a:ext cx="277754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95BC4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906801" y="4074365"/>
        <a:ext cx="194428" cy="283552"/>
      </dsp:txXfrm>
    </dsp:sp>
    <dsp:sp modelId="{6AD8E25A-FE8A-48AB-A210-E87C425D7EBB}">
      <dsp:nvSpPr>
        <dsp:cNvPr id="0" name=""/>
        <dsp:cNvSpPr/>
      </dsp:nvSpPr>
      <dsp:spPr>
        <a:xfrm>
          <a:off x="3419647" y="4508211"/>
          <a:ext cx="833975" cy="833975"/>
        </a:xfrm>
        <a:prstGeom prst="ellipse">
          <a:avLst/>
        </a:prstGeom>
        <a:solidFill>
          <a:srgbClr val="95BC45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3541780" y="4630344"/>
        <a:ext cx="589709" cy="589709"/>
      </dsp:txXfrm>
    </dsp:sp>
    <dsp:sp modelId="{56CDF8A3-B7EC-4A8A-A807-022F75FC92FE}">
      <dsp:nvSpPr>
        <dsp:cNvPr id="0" name=""/>
        <dsp:cNvSpPr/>
      </dsp:nvSpPr>
      <dsp:spPr>
        <a:xfrm rot="7924476">
          <a:off x="3196682" y="3674980"/>
          <a:ext cx="277148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CD7E7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266111" y="3738639"/>
        <a:ext cx="194004" cy="283552"/>
      </dsp:txXfrm>
    </dsp:sp>
    <dsp:sp modelId="{0B1DC784-6D8C-459B-A877-A131C276B3D6}">
      <dsp:nvSpPr>
        <dsp:cNvPr id="0" name=""/>
        <dsp:cNvSpPr/>
      </dsp:nvSpPr>
      <dsp:spPr>
        <a:xfrm>
          <a:off x="2458385" y="4003702"/>
          <a:ext cx="833975" cy="833975"/>
        </a:xfrm>
        <a:prstGeom prst="ellipse">
          <a:avLst/>
        </a:prstGeom>
        <a:solidFill>
          <a:srgbClr val="CD7E7C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2580518" y="4125835"/>
        <a:ext cx="589709" cy="589709"/>
      </dsp:txXfrm>
    </dsp:sp>
    <dsp:sp modelId="{30462B7F-A08F-452A-9654-C0177D08E485}">
      <dsp:nvSpPr>
        <dsp:cNvPr id="0" name=""/>
        <dsp:cNvSpPr/>
      </dsp:nvSpPr>
      <dsp:spPr>
        <a:xfrm rot="9643849">
          <a:off x="2772133" y="3061256"/>
          <a:ext cx="287182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67B8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855875" y="3141557"/>
        <a:ext cx="201027" cy="283552"/>
      </dsp:txXfrm>
    </dsp:sp>
    <dsp:sp modelId="{82DE3EFD-903D-47B6-B444-E2F7AEB4AC31}">
      <dsp:nvSpPr>
        <dsp:cNvPr id="0" name=""/>
        <dsp:cNvSpPr/>
      </dsp:nvSpPr>
      <dsp:spPr>
        <a:xfrm>
          <a:off x="1841687" y="3110260"/>
          <a:ext cx="833975" cy="833975"/>
        </a:xfrm>
        <a:prstGeom prst="ellipse">
          <a:avLst/>
        </a:prstGeom>
        <a:solidFill>
          <a:srgbClr val="66BCD4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1963820" y="3232393"/>
        <a:ext cx="589709" cy="589709"/>
      </dsp:txXfrm>
    </dsp:sp>
    <dsp:sp modelId="{A5D81165-2265-408E-BAF1-9270BE001FF8}">
      <dsp:nvSpPr>
        <dsp:cNvPr id="0" name=""/>
        <dsp:cNvSpPr/>
      </dsp:nvSpPr>
      <dsp:spPr>
        <a:xfrm rot="11340906">
          <a:off x="2680176" y="2325141"/>
          <a:ext cx="305681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FFBD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771314" y="2426843"/>
        <a:ext cx="213977" cy="283552"/>
      </dsp:txXfrm>
    </dsp:sp>
    <dsp:sp modelId="{F462A72B-4C2F-4F0C-B1D9-E492C4649BE9}">
      <dsp:nvSpPr>
        <dsp:cNvPr id="0" name=""/>
        <dsp:cNvSpPr/>
      </dsp:nvSpPr>
      <dsp:spPr>
        <a:xfrm>
          <a:off x="1710831" y="2032563"/>
          <a:ext cx="833975" cy="833975"/>
        </a:xfrm>
        <a:prstGeom prst="ellipse">
          <a:avLst/>
        </a:prstGeom>
        <a:solidFill>
          <a:srgbClr val="FFBD8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1832964" y="2154696"/>
        <a:ext cx="589709" cy="589709"/>
      </dsp:txXfrm>
    </dsp:sp>
    <dsp:sp modelId="{A3FEDEFB-C132-4BDD-AFEC-4EFAFE58BA03}">
      <dsp:nvSpPr>
        <dsp:cNvPr id="0" name=""/>
        <dsp:cNvSpPr/>
      </dsp:nvSpPr>
      <dsp:spPr>
        <a:xfrm rot="13008163">
          <a:off x="2937920" y="1639042"/>
          <a:ext cx="328201" cy="472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026569" y="1763051"/>
        <a:ext cx="229741" cy="283552"/>
      </dsp:txXfrm>
    </dsp:sp>
    <dsp:sp modelId="{5FEB2C34-A7BF-409B-845D-90255BD03CC3}">
      <dsp:nvSpPr>
        <dsp:cNvPr id="0" name=""/>
        <dsp:cNvSpPr/>
      </dsp:nvSpPr>
      <dsp:spPr>
        <a:xfrm>
          <a:off x="2095795" y="1017498"/>
          <a:ext cx="833975" cy="833975"/>
        </a:xfrm>
        <a:prstGeom prst="ellipse">
          <a:avLst/>
        </a:prstGeom>
        <a:solidFill>
          <a:srgbClr val="95BC45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2217928" y="1139631"/>
        <a:ext cx="589709" cy="589709"/>
      </dsp:txXfrm>
    </dsp:sp>
    <dsp:sp modelId="{431368DC-CB3C-4E29-90AE-3232404FFFAE}">
      <dsp:nvSpPr>
        <dsp:cNvPr id="0" name=""/>
        <dsp:cNvSpPr/>
      </dsp:nvSpPr>
      <dsp:spPr>
        <a:xfrm rot="14645817">
          <a:off x="3481161" y="1158682"/>
          <a:ext cx="349269" cy="472586"/>
        </a:xfrm>
        <a:prstGeom prst="rightArrow">
          <a:avLst>
            <a:gd name="adj1" fmla="val 60000"/>
            <a:gd name="adj2" fmla="val 50000"/>
          </a:avLst>
        </a:prstGeom>
        <a:solidFill>
          <a:srgbClr val="67B8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556438" y="1300326"/>
        <a:ext cx="244488" cy="283552"/>
      </dsp:txXfrm>
    </dsp:sp>
    <dsp:sp modelId="{A665B27F-586B-4407-89E5-5E9706ECEAEC}">
      <dsp:nvSpPr>
        <dsp:cNvPr id="0" name=""/>
        <dsp:cNvSpPr/>
      </dsp:nvSpPr>
      <dsp:spPr>
        <a:xfrm>
          <a:off x="2908387" y="297604"/>
          <a:ext cx="833975" cy="833975"/>
        </a:xfrm>
        <a:prstGeom prst="ellipse">
          <a:avLst/>
        </a:prstGeom>
        <a:solidFill>
          <a:srgbClr val="67B8D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3030520" y="419737"/>
        <a:ext cx="589709" cy="589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258889" y="795097"/>
          <a:ext cx="1511815" cy="714408"/>
        </a:xfrm>
        <a:prstGeom prst="roundRect">
          <a:avLst/>
        </a:prstGeom>
        <a:solidFill>
          <a:srgbClr val="FFF8E8"/>
        </a:solidFill>
        <a:ln w="19050">
          <a:solidFill>
            <a:srgbClr val="275C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endParaRPr kumimoji="0" lang="ru-RU" sz="1500" b="1" i="0" u="none" strike="noStrike" kern="1200" cap="none" normalizeH="0" baseline="0" dirty="0">
            <a:ln/>
            <a:solidFill>
              <a:srgbClr val="275CC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kumimoji="0" lang="ru-RU" sz="1500" b="1" i="1" u="none" strike="noStrike" kern="1200" cap="none" normalizeH="0" baseline="0" dirty="0">
            <a:ln/>
            <a:solidFill>
              <a:srgbClr val="275CC2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3764" y="829972"/>
        <a:ext cx="1442065" cy="644658"/>
      </dsp:txXfrm>
    </dsp:sp>
    <dsp:sp modelId="{B3E35377-3712-4A1B-A884-B60A584EA619}">
      <dsp:nvSpPr>
        <dsp:cNvPr id="0" name=""/>
        <dsp:cNvSpPr/>
      </dsp:nvSpPr>
      <dsp:spPr>
        <a:xfrm>
          <a:off x="1258889" y="2311492"/>
          <a:ext cx="1432806" cy="666100"/>
        </a:xfrm>
        <a:prstGeom prst="roundRect">
          <a:avLst/>
        </a:prstGeom>
        <a:solidFill>
          <a:srgbClr val="FFF8E8"/>
        </a:solidFill>
        <a:ln>
          <a:solidFill>
            <a:srgbClr val="275C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1291405" y="2344008"/>
        <a:ext cx="1367774" cy="601068"/>
      </dsp:txXfrm>
    </dsp:sp>
    <dsp:sp modelId="{80BD2904-FE51-40C5-B54D-D24C4EF7460B}">
      <dsp:nvSpPr>
        <dsp:cNvPr id="0" name=""/>
        <dsp:cNvSpPr/>
      </dsp:nvSpPr>
      <dsp:spPr>
        <a:xfrm>
          <a:off x="1258889" y="3655118"/>
          <a:ext cx="1511392" cy="666100"/>
        </a:xfrm>
        <a:prstGeom prst="roundRect">
          <a:avLst/>
        </a:prstGeom>
        <a:solidFill>
          <a:srgbClr val="FFF8E8"/>
        </a:solidFill>
        <a:ln>
          <a:solidFill>
            <a:srgbClr val="275CC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</a:p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275CC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1291405" y="3687634"/>
        <a:ext cx="1446360" cy="60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0.35447</cdr:x>
      <cdr:y>9.4223E-5</cdr:y>
    </cdr:from>
    <cdr:to>
      <cdr:x>0.61842</cdr:x>
      <cdr:y>0.07584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39875" y="536"/>
          <a:ext cx="1444501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275CC2"/>
              </a:solidFill>
              <a:latin typeface="Arial Narrow" panose="020B0606020202030204" pitchFamily="34" charset="0"/>
            </a:rPr>
            <a:t>   </a:t>
          </a:r>
          <a:r>
            <a:rPr lang="ru-RU" sz="20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2200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</cdr:txBody>
    </cdr:sp>
  </cdr:relSizeAnchor>
  <cdr:relSizeAnchor xmlns:cdr="http://schemas.openxmlformats.org/drawingml/2006/chartDrawing">
    <cdr:from>
      <cdr:x>0.51388</cdr:x>
      <cdr:y>0.06436</cdr:y>
    </cdr:from>
    <cdr:to>
      <cdr:x>0.61191</cdr:x>
      <cdr:y>0.10764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03E635F-2324-4DD6-F994-323AD4729DF4}"/>
            </a:ext>
          </a:extLst>
        </cdr:cNvPr>
        <cdr:cNvSpPr txBox="1"/>
      </cdr:nvSpPr>
      <cdr:spPr>
        <a:xfrm xmlns:a="http://schemas.openxmlformats.org/drawingml/2006/main">
          <a:off x="2738257" y="366120"/>
          <a:ext cx="52236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5,7%</a:t>
          </a:r>
        </a:p>
      </cdr:txBody>
    </cdr:sp>
  </cdr:relSizeAnchor>
  <cdr:relSizeAnchor xmlns:cdr="http://schemas.openxmlformats.org/drawingml/2006/chartDrawing">
    <cdr:from>
      <cdr:x>0.28221</cdr:x>
      <cdr:y>0.15016</cdr:y>
    </cdr:from>
    <cdr:to>
      <cdr:x>0.38024</cdr:x>
      <cdr:y>0.19885</cdr:y>
    </cdr:to>
    <cdr:sp macro="" textlink="">
      <cdr:nvSpPr>
        <cdr:cNvPr id="5" name="TextBox 3">
          <a:extLst xmlns:a="http://schemas.openxmlformats.org/drawingml/2006/main">
            <a:ext uri="{FF2B5EF4-FFF2-40B4-BE49-F238E27FC236}">
              <a16:creationId xmlns:a16="http://schemas.microsoft.com/office/drawing/2014/main" id="{D03E635F-2324-4DD6-F994-323AD4729DF4}"/>
            </a:ext>
          </a:extLst>
        </cdr:cNvPr>
        <cdr:cNvSpPr txBox="1"/>
      </cdr:nvSpPr>
      <cdr:spPr>
        <a:xfrm xmlns:a="http://schemas.openxmlformats.org/drawingml/2006/main">
          <a:off x="1503784" y="854193"/>
          <a:ext cx="52237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8,4%</a:t>
          </a:r>
        </a:p>
      </cdr:txBody>
    </cdr:sp>
  </cdr:relSizeAnchor>
  <cdr:relSizeAnchor xmlns:cdr="http://schemas.openxmlformats.org/drawingml/2006/chartDrawing">
    <cdr:from>
      <cdr:x>0.63356</cdr:x>
      <cdr:y>0.14898</cdr:y>
    </cdr:from>
    <cdr:to>
      <cdr:x>0.75518</cdr:x>
      <cdr:y>0.19767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A1D1ABE0-25C5-9186-0501-E72F115A4314}"/>
            </a:ext>
          </a:extLst>
        </cdr:cNvPr>
        <cdr:cNvSpPr txBox="1"/>
      </cdr:nvSpPr>
      <cdr:spPr>
        <a:xfrm xmlns:a="http://schemas.openxmlformats.org/drawingml/2006/main">
          <a:off x="3375992" y="847465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10,6%</a:t>
          </a:r>
        </a:p>
      </cdr:txBody>
    </cdr:sp>
  </cdr:relSizeAnchor>
  <cdr:relSizeAnchor xmlns:cdr="http://schemas.openxmlformats.org/drawingml/2006/chartDrawing">
    <cdr:from>
      <cdr:x>0.7687</cdr:x>
      <cdr:y>0.27701</cdr:y>
    </cdr:from>
    <cdr:to>
      <cdr:x>0.89032</cdr:x>
      <cdr:y>0.3257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69F07C40-7550-4C14-5DCF-4287CDC07D76}"/>
            </a:ext>
          </a:extLst>
        </cdr:cNvPr>
        <cdr:cNvSpPr txBox="1"/>
      </cdr:nvSpPr>
      <cdr:spPr>
        <a:xfrm xmlns:a="http://schemas.openxmlformats.org/drawingml/2006/main">
          <a:off x="4096072" y="1575792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11,9%</a:t>
          </a:r>
        </a:p>
      </cdr:txBody>
    </cdr:sp>
  </cdr:relSizeAnchor>
  <cdr:relSizeAnchor xmlns:cdr="http://schemas.openxmlformats.org/drawingml/2006/chartDrawing">
    <cdr:from>
      <cdr:x>0.25518</cdr:x>
      <cdr:y>0.5808</cdr:y>
    </cdr:from>
    <cdr:to>
      <cdr:x>0.3768</cdr:x>
      <cdr:y>0.6295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7FDFE6C-0FCE-7092-71D8-E51691BE4830}"/>
            </a:ext>
          </a:extLst>
        </cdr:cNvPr>
        <cdr:cNvSpPr txBox="1"/>
      </cdr:nvSpPr>
      <cdr:spPr>
        <a:xfrm xmlns:a="http://schemas.openxmlformats.org/drawingml/2006/main">
          <a:off x="1359768" y="3303984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64,0%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0.30493</cdr:x>
      <cdr:y>0.69182</cdr:y>
    </cdr:from>
    <cdr:to>
      <cdr:x>0.50493</cdr:x>
      <cdr:y>0.79633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0EA86D-5EC7-07AF-CE68-42F878C3F320}"/>
            </a:ext>
          </a:extLst>
        </cdr:cNvPr>
        <cdr:cNvSpPr txBox="1"/>
      </cdr:nvSpPr>
      <cdr:spPr>
        <a:xfrm xmlns:a="http://schemas.openxmlformats.org/drawingml/2006/main">
          <a:off x="988068" y="1833703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68,3%</a:t>
          </a:r>
        </a:p>
      </cdr:txBody>
    </cdr:sp>
  </cdr:relSizeAnchor>
  <cdr:relSizeAnchor xmlns:cdr="http://schemas.openxmlformats.org/drawingml/2006/chartDrawing">
    <cdr:from>
      <cdr:x>0.70675</cdr:x>
      <cdr:y>0.61865</cdr:y>
    </cdr:from>
    <cdr:to>
      <cdr:x>0.88712</cdr:x>
      <cdr:y>0.72316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803EAFE-EBD2-EE8D-12BC-95485FF55ABD}"/>
            </a:ext>
          </a:extLst>
        </cdr:cNvPr>
        <cdr:cNvSpPr txBox="1"/>
      </cdr:nvSpPr>
      <cdr:spPr>
        <a:xfrm xmlns:a="http://schemas.openxmlformats.org/drawingml/2006/main">
          <a:off x="2290128" y="1639768"/>
          <a:ext cx="58444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4,1%</a:t>
          </a:r>
        </a:p>
      </cdr:txBody>
    </cdr:sp>
  </cdr:relSizeAnchor>
  <cdr:relSizeAnchor xmlns:cdr="http://schemas.openxmlformats.org/drawingml/2006/chartDrawing">
    <cdr:from>
      <cdr:x>0.54186</cdr:x>
      <cdr:y>0.18012</cdr:y>
    </cdr:from>
    <cdr:to>
      <cdr:x>0.69741</cdr:x>
      <cdr:y>0.26721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D2455F3-65F6-36CE-4A59-9D1512D0A9E5}"/>
            </a:ext>
          </a:extLst>
        </cdr:cNvPr>
        <cdr:cNvSpPr txBox="1"/>
      </cdr:nvSpPr>
      <cdr:spPr>
        <a:xfrm xmlns:a="http://schemas.openxmlformats.org/drawingml/2006/main" rot="909909">
          <a:off x="1755821" y="477412"/>
          <a:ext cx="50403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4,9%</a:t>
          </a:r>
        </a:p>
      </cdr:txBody>
    </cdr:sp>
  </cdr:relSizeAnchor>
  <cdr:relSizeAnchor xmlns:cdr="http://schemas.openxmlformats.org/drawingml/2006/chartDrawing">
    <cdr:from>
      <cdr:x>0.34814</cdr:x>
      <cdr:y>0.17893</cdr:y>
    </cdr:from>
    <cdr:to>
      <cdr:x>0.54814</cdr:x>
      <cdr:y>0.28344</cdr:y>
    </cdr:to>
    <cdr:sp macro="" textlink="">
      <cdr:nvSpPr>
        <cdr:cNvPr id="5" name="TextBox 3">
          <a:extLst xmlns:a="http://schemas.openxmlformats.org/drawingml/2006/main">
            <a:ext uri="{FF2B5EF4-FFF2-40B4-BE49-F238E27FC236}">
              <a16:creationId xmlns:a16="http://schemas.microsoft.com/office/drawing/2014/main" id="{452EA9D7-0F9B-0CC0-C629-27120670DA86}"/>
            </a:ext>
          </a:extLst>
        </cdr:cNvPr>
        <cdr:cNvSpPr txBox="1"/>
      </cdr:nvSpPr>
      <cdr:spPr>
        <a:xfrm xmlns:a="http://schemas.openxmlformats.org/drawingml/2006/main">
          <a:off x="1128088" y="474264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7,2%</a:t>
          </a:r>
        </a:p>
      </cdr:txBody>
    </cdr:sp>
  </cdr:relSizeAnchor>
  <cdr:relSizeAnchor xmlns:cdr="http://schemas.openxmlformats.org/drawingml/2006/chartDrawing">
    <cdr:from>
      <cdr:x>0.59693</cdr:x>
      <cdr:y>0.25763</cdr:y>
    </cdr:from>
    <cdr:to>
      <cdr:x>0.79693</cdr:x>
      <cdr:y>0.36214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9C1B9BE2-1FF1-86F4-A6B4-9C57411C1EA7}"/>
            </a:ext>
          </a:extLst>
        </cdr:cNvPr>
        <cdr:cNvSpPr txBox="1"/>
      </cdr:nvSpPr>
      <cdr:spPr>
        <a:xfrm xmlns:a="http://schemas.openxmlformats.org/drawingml/2006/main">
          <a:off x="1934280" y="682865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10,8%</a:t>
          </a:r>
        </a:p>
      </cdr:txBody>
    </cdr:sp>
  </cdr:relSizeAnchor>
  <cdr:relSizeAnchor xmlns:cdr="http://schemas.openxmlformats.org/drawingml/2006/chartDrawing">
    <cdr:from>
      <cdr:x>0.66408</cdr:x>
      <cdr:y>0.40757</cdr:y>
    </cdr:from>
    <cdr:to>
      <cdr:x>0.86408</cdr:x>
      <cdr:y>0.51208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17BA97BA-35F4-4A76-AC6B-CEDBCF62DEE6}"/>
            </a:ext>
          </a:extLst>
        </cdr:cNvPr>
        <cdr:cNvSpPr txBox="1"/>
      </cdr:nvSpPr>
      <cdr:spPr>
        <a:xfrm xmlns:a="http://schemas.openxmlformats.org/drawingml/2006/main">
          <a:off x="2151856" y="1080289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15,5%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</cdr:x>
      <cdr:y>0.6342</cdr:y>
    </cdr:from>
    <cdr:to>
      <cdr:x>0.4</cdr:x>
      <cdr:y>0.72562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A9B395F-0811-DC03-226B-1EDCB2608A8A}"/>
            </a:ext>
          </a:extLst>
        </cdr:cNvPr>
        <cdr:cNvSpPr txBox="1"/>
      </cdr:nvSpPr>
      <cdr:spPr>
        <a:xfrm xmlns:a="http://schemas.openxmlformats.org/drawingml/2006/main">
          <a:off x="648072" y="1921671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63,0%</a:t>
          </a:r>
        </a:p>
      </cdr:txBody>
    </cdr:sp>
  </cdr:relSizeAnchor>
  <cdr:relSizeAnchor xmlns:cdr="http://schemas.openxmlformats.org/drawingml/2006/chartDrawing">
    <cdr:from>
      <cdr:x>0.26408</cdr:x>
      <cdr:y>0.13113</cdr:y>
    </cdr:from>
    <cdr:to>
      <cdr:x>0.46408</cdr:x>
      <cdr:y>0.22254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810EAA9E-7515-63CE-728A-6BB75523668C}"/>
            </a:ext>
          </a:extLst>
        </cdr:cNvPr>
        <cdr:cNvSpPr txBox="1"/>
      </cdr:nvSpPr>
      <cdr:spPr>
        <a:xfrm xmlns:a="http://schemas.openxmlformats.org/drawingml/2006/main">
          <a:off x="855712" y="397318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7,5%</a:t>
          </a:r>
        </a:p>
      </cdr:txBody>
    </cdr:sp>
  </cdr:relSizeAnchor>
  <cdr:relSizeAnchor xmlns:cdr="http://schemas.openxmlformats.org/drawingml/2006/chartDrawing">
    <cdr:from>
      <cdr:x>0.3863</cdr:x>
      <cdr:y>0.10603</cdr:y>
    </cdr:from>
    <cdr:to>
      <cdr:x>0.54186</cdr:x>
      <cdr:y>0.18983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CCA4ED8-4C1E-B576-DCF4-51194F762176}"/>
            </a:ext>
          </a:extLst>
        </cdr:cNvPr>
        <cdr:cNvSpPr txBox="1"/>
      </cdr:nvSpPr>
      <cdr:spPr>
        <a:xfrm xmlns:a="http://schemas.openxmlformats.org/drawingml/2006/main">
          <a:off x="1251756" y="321275"/>
          <a:ext cx="50405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5,1%</a:t>
          </a:r>
        </a:p>
      </cdr:txBody>
    </cdr:sp>
  </cdr:relSizeAnchor>
  <cdr:relSizeAnchor xmlns:cdr="http://schemas.openxmlformats.org/drawingml/2006/chartDrawing">
    <cdr:from>
      <cdr:x>0.5</cdr:x>
      <cdr:y>0.11572</cdr:y>
    </cdr:from>
    <cdr:to>
      <cdr:x>0.6863</cdr:x>
      <cdr:y>0.19952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D2455F3-65F6-36CE-4A59-9D1512D0A9E5}"/>
            </a:ext>
          </a:extLst>
        </cdr:cNvPr>
        <cdr:cNvSpPr txBox="1"/>
      </cdr:nvSpPr>
      <cdr:spPr>
        <a:xfrm xmlns:a="http://schemas.openxmlformats.org/drawingml/2006/main">
          <a:off x="1620180" y="350643"/>
          <a:ext cx="603684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14,5%</a:t>
          </a:r>
        </a:p>
      </cdr:txBody>
    </cdr:sp>
  </cdr:relSizeAnchor>
  <cdr:relSizeAnchor xmlns:cdr="http://schemas.openxmlformats.org/drawingml/2006/chartDrawing">
    <cdr:from>
      <cdr:x>0.61963</cdr:x>
      <cdr:y>0.18762</cdr:y>
    </cdr:from>
    <cdr:to>
      <cdr:x>0.81963</cdr:x>
      <cdr:y>0.27903</cdr:y>
    </cdr:to>
    <cdr:sp macro="" textlink="">
      <cdr:nvSpPr>
        <cdr:cNvPr id="6" name="TextBox 3">
          <a:extLst xmlns:a="http://schemas.openxmlformats.org/drawingml/2006/main">
            <a:ext uri="{FF2B5EF4-FFF2-40B4-BE49-F238E27FC236}">
              <a16:creationId xmlns:a16="http://schemas.microsoft.com/office/drawing/2014/main" id="{4A4D82BF-6648-E31A-7758-730ABDDA7893}"/>
            </a:ext>
          </a:extLst>
        </cdr:cNvPr>
        <cdr:cNvSpPr txBox="1"/>
      </cdr:nvSpPr>
      <cdr:spPr>
        <a:xfrm xmlns:a="http://schemas.openxmlformats.org/drawingml/2006/main">
          <a:off x="2007840" y="568492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11,3%</a:t>
          </a:r>
        </a:p>
      </cdr:txBody>
    </cdr:sp>
  </cdr:relSizeAnchor>
  <cdr:relSizeAnchor xmlns:cdr="http://schemas.openxmlformats.org/drawingml/2006/chartDrawing">
    <cdr:from>
      <cdr:x>0.72246</cdr:x>
      <cdr:y>0.29954</cdr:y>
    </cdr:from>
    <cdr:to>
      <cdr:x>0.92246</cdr:x>
      <cdr:y>0.39096</cdr:y>
    </cdr:to>
    <cdr:sp macro="" textlink="">
      <cdr:nvSpPr>
        <cdr:cNvPr id="7" name="TextBox 3">
          <a:extLst xmlns:a="http://schemas.openxmlformats.org/drawingml/2006/main">
            <a:ext uri="{FF2B5EF4-FFF2-40B4-BE49-F238E27FC236}">
              <a16:creationId xmlns:a16="http://schemas.microsoft.com/office/drawing/2014/main" id="{86A40356-CD36-6C62-99FE-086454F4BDB0}"/>
            </a:ext>
          </a:extLst>
        </cdr:cNvPr>
        <cdr:cNvSpPr txBox="1"/>
      </cdr:nvSpPr>
      <cdr:spPr>
        <a:xfrm xmlns:a="http://schemas.openxmlformats.org/drawingml/2006/main">
          <a:off x="2341036" y="907619"/>
          <a:ext cx="64807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8,5%</a:t>
          </a:r>
        </a:p>
      </cdr:txBody>
    </cdr:sp>
  </cdr:relSizeAnchor>
  <cdr:relSizeAnchor xmlns:cdr="http://schemas.openxmlformats.org/drawingml/2006/chartDrawing">
    <cdr:from>
      <cdr:x>0.75297</cdr:x>
      <cdr:y>0.41393</cdr:y>
    </cdr:from>
    <cdr:to>
      <cdr:x>0.90852</cdr:x>
      <cdr:y>0.49773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B822AE3-0525-7E51-AA5C-960AAE6604AE}"/>
            </a:ext>
          </a:extLst>
        </cdr:cNvPr>
        <cdr:cNvSpPr txBox="1"/>
      </cdr:nvSpPr>
      <cdr:spPr>
        <a:xfrm xmlns:a="http://schemas.openxmlformats.org/drawingml/2006/main">
          <a:off x="2439888" y="1254240"/>
          <a:ext cx="504056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5,3%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EA03-8669-49AD-9712-2105966D6653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5C4B8-9D1D-43B4-975F-B51456760F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39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5C4B8-9D1D-43B4-975F-B51456760F7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74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ED6F-4499-4E2D-AD45-D7893CABA5D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18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ED6F-4499-4E2D-AD45-D7893CABA5D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25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5C4B8-9D1D-43B4-975F-B51456760F72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5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28.11.2025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2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/>
            </a:gs>
            <a:gs pos="11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6" Type="http://schemas.openxmlformats.org/officeDocument/2006/relationships/image" Target="../media/image1.gi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6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0" y="5803962"/>
            <a:ext cx="9144000" cy="0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D4FD3-2EC3-4A51-A673-81AA647C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257"/>
            <a:ext cx="813953" cy="792088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41587C2-E994-4460-92BF-839E7813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560840" cy="107853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275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4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275CC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A2567A-6B39-4F43-834A-33FF2C2740AB}"/>
              </a:ext>
            </a:extLst>
          </p:cNvPr>
          <p:cNvSpPr txBox="1"/>
          <p:nvPr/>
        </p:nvSpPr>
        <p:spPr>
          <a:xfrm>
            <a:off x="1907704" y="2114487"/>
            <a:ext cx="547260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275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бюджета Боровичского муниципального округа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275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i="1" dirty="0">
                <a:solidFill>
                  <a:srgbClr val="275C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2027 и 2028 годов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800" i="1" dirty="0">
              <a:solidFill>
                <a:srgbClr val="275CC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EEB6E-BDAB-424E-A8CE-8AC2B8FB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22" y="166594"/>
            <a:ext cx="7416824" cy="791496"/>
          </a:xfrm>
        </p:spPr>
        <p:txBody>
          <a:bodyPr>
            <a:noAutofit/>
          </a:bodyPr>
          <a:lstStyle/>
          <a:p>
            <a:r>
              <a:rPr lang="ru-RU" sz="26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 Безвозмездные поступления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5EFBA-0298-9F85-EA61-482D9DAF1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20982E-08FD-3435-ECC3-FDF6E90B3659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3E5A83E-50BA-61CA-96B8-27A9F2132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50106"/>
              </p:ext>
            </p:extLst>
          </p:nvPr>
        </p:nvGraphicFramePr>
        <p:xfrm>
          <a:off x="503548" y="1840803"/>
          <a:ext cx="8208912" cy="4796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50962052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4286011505"/>
                    </a:ext>
                  </a:extLst>
                </a:gridCol>
              </a:tblGrid>
              <a:tr h="644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366679"/>
                  </a:ext>
                </a:extLst>
              </a:tr>
              <a:tr h="85985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«</a:t>
                      </a:r>
                      <a:r>
                        <a:rPr lang="en-US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Dotatio</a:t>
                      </a:r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дар, пожертвование)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086608"/>
                  </a:ext>
                </a:extLst>
              </a:tr>
              <a:tr h="859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«</a:t>
                      </a:r>
                      <a:r>
                        <a:rPr lang="en-US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Subvenire</a:t>
                      </a:r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приходить на помощь)</a:t>
                      </a:r>
                    </a:p>
                    <a:p>
                      <a:pPr algn="ctr"/>
                      <a:endParaRPr lang="ru-RU" dirty="0">
                        <a:solidFill>
                          <a:srgbClr val="275CC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55041"/>
                  </a:ext>
                </a:extLst>
              </a:tr>
              <a:tr h="859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«</a:t>
                      </a:r>
                      <a:r>
                        <a:rPr lang="en-US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Subsidium</a:t>
                      </a:r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поддержка)</a:t>
                      </a:r>
                    </a:p>
                    <a:p>
                      <a:pPr algn="ctr"/>
                      <a:endParaRPr lang="ru-RU" dirty="0">
                        <a:solidFill>
                          <a:srgbClr val="275CC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851857"/>
                  </a:ext>
                </a:extLst>
              </a:tr>
              <a:tr h="85985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75CC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либо на условиях долевого софинансирования, либо софинансирования в полном объеме расходов других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9091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3511155-A338-19D2-343F-D371960C3664}"/>
              </a:ext>
            </a:extLst>
          </p:cNvPr>
          <p:cNvSpPr txBox="1"/>
          <p:nvPr/>
        </p:nvSpPr>
        <p:spPr>
          <a:xfrm>
            <a:off x="251520" y="1093454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34AC27F4-6801-3D59-B246-0652FB8CE370}"/>
              </a:ext>
            </a:extLst>
          </p:cNvPr>
          <p:cNvSpPr txBox="1"/>
          <p:nvPr/>
        </p:nvSpPr>
        <p:spPr>
          <a:xfrm>
            <a:off x="8712460" y="3472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85135B0-9988-5CCC-D1F7-04685BF28C5E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F1BFB222-D7AB-13C3-3442-88EA7DA22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413912"/>
              </p:ext>
            </p:extLst>
          </p:nvPr>
        </p:nvGraphicFramePr>
        <p:xfrm>
          <a:off x="251520" y="1340768"/>
          <a:ext cx="8758884" cy="531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CE817E2C-B97E-C624-0ACF-20B8427DCCD8}"/>
              </a:ext>
            </a:extLst>
          </p:cNvPr>
          <p:cNvSpPr txBox="1">
            <a:spLocks/>
          </p:cNvSpPr>
          <p:nvPr/>
        </p:nvSpPr>
        <p:spPr>
          <a:xfrm>
            <a:off x="1467737" y="1541750"/>
            <a:ext cx="1594488" cy="448621"/>
          </a:xfrm>
          <a:prstGeom prst="rect">
            <a:avLst/>
          </a:prstGeom>
          <a:solidFill>
            <a:schemeClr val="bg1"/>
          </a:solidFill>
          <a:ln w="38100">
            <a:solidFill>
              <a:srgbClr val="67B8D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 расходы</a:t>
            </a:r>
            <a:endParaRPr lang="ru-RU" sz="105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E9930F0-A42E-D3B0-445E-EBE0B2262E5B}"/>
              </a:ext>
            </a:extLst>
          </p:cNvPr>
          <p:cNvSpPr txBox="1">
            <a:spLocks/>
          </p:cNvSpPr>
          <p:nvPr/>
        </p:nvSpPr>
        <p:spPr>
          <a:xfrm>
            <a:off x="197614" y="4752998"/>
            <a:ext cx="1735717" cy="387109"/>
          </a:xfrm>
          <a:prstGeom prst="rect">
            <a:avLst/>
          </a:prstGeom>
          <a:solidFill>
            <a:schemeClr val="bg1"/>
          </a:solidFill>
          <a:ln w="38100">
            <a:solidFill>
              <a:srgbClr val="67B8D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05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C2BB1AA-329C-255F-0C37-5B2456676F15}"/>
              </a:ext>
            </a:extLst>
          </p:cNvPr>
          <p:cNvSpPr txBox="1">
            <a:spLocks/>
          </p:cNvSpPr>
          <p:nvPr/>
        </p:nvSpPr>
        <p:spPr>
          <a:xfrm>
            <a:off x="5731901" y="6310662"/>
            <a:ext cx="1549957" cy="3065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2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2C971AA-B08A-A29D-4F06-F706560450E3}"/>
              </a:ext>
            </a:extLst>
          </p:cNvPr>
          <p:cNvSpPr txBox="1">
            <a:spLocks/>
          </p:cNvSpPr>
          <p:nvPr/>
        </p:nvSpPr>
        <p:spPr>
          <a:xfrm>
            <a:off x="1119166" y="6405462"/>
            <a:ext cx="2406671" cy="253544"/>
          </a:xfrm>
          <a:prstGeom prst="rect">
            <a:avLst/>
          </a:prstGeom>
          <a:solidFill>
            <a:schemeClr val="bg1"/>
          </a:solidFill>
          <a:ln w="38100">
            <a:solidFill>
              <a:srgbClr val="95BC45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2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636F2AE-E5D5-CC53-2AA3-040D89611EA3}"/>
              </a:ext>
            </a:extLst>
          </p:cNvPr>
          <p:cNvSpPr txBox="1">
            <a:spLocks/>
          </p:cNvSpPr>
          <p:nvPr/>
        </p:nvSpPr>
        <p:spPr>
          <a:xfrm>
            <a:off x="197614" y="3629358"/>
            <a:ext cx="1594487" cy="367073"/>
          </a:xfrm>
          <a:prstGeom prst="rect">
            <a:avLst/>
          </a:prstGeom>
          <a:solidFill>
            <a:schemeClr val="bg1"/>
          </a:solidFill>
          <a:ln w="38100">
            <a:solidFill>
              <a:srgbClr val="FFBD8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4F1DD26-C38A-332F-84F9-003859244A8C}"/>
              </a:ext>
            </a:extLst>
          </p:cNvPr>
          <p:cNvSpPr txBox="1">
            <a:spLocks/>
          </p:cNvSpPr>
          <p:nvPr/>
        </p:nvSpPr>
        <p:spPr>
          <a:xfrm>
            <a:off x="568971" y="2610628"/>
            <a:ext cx="1594487" cy="367073"/>
          </a:xfrm>
          <a:prstGeom prst="rect">
            <a:avLst/>
          </a:prstGeom>
          <a:solidFill>
            <a:schemeClr val="bg1"/>
          </a:solidFill>
          <a:ln w="38100">
            <a:solidFill>
              <a:srgbClr val="95BC45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муниципального долга</a:t>
            </a:r>
            <a:endParaRPr lang="ru-RU" sz="105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E6CA55F-F470-2A91-B747-54F3705D3396}"/>
              </a:ext>
            </a:extLst>
          </p:cNvPr>
          <p:cNvSpPr txBox="1">
            <a:spLocks/>
          </p:cNvSpPr>
          <p:nvPr/>
        </p:nvSpPr>
        <p:spPr>
          <a:xfrm>
            <a:off x="7291722" y="4608144"/>
            <a:ext cx="1639872" cy="395280"/>
          </a:xfrm>
          <a:prstGeom prst="rect">
            <a:avLst/>
          </a:prstGeom>
          <a:solidFill>
            <a:schemeClr val="bg1"/>
          </a:solidFill>
          <a:ln w="38100">
            <a:solidFill>
              <a:srgbClr val="95BC45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05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64422D5-8E5E-B1F2-78FA-7F5A8C3759AE}"/>
              </a:ext>
            </a:extLst>
          </p:cNvPr>
          <p:cNvSpPr txBox="1">
            <a:spLocks/>
          </p:cNvSpPr>
          <p:nvPr/>
        </p:nvSpPr>
        <p:spPr>
          <a:xfrm>
            <a:off x="7147014" y="2328174"/>
            <a:ext cx="1557392" cy="682860"/>
          </a:xfrm>
          <a:prstGeom prst="rect">
            <a:avLst/>
          </a:prstGeom>
          <a:solidFill>
            <a:schemeClr val="bg1"/>
          </a:solidFill>
          <a:ln w="38100">
            <a:solidFill>
              <a:srgbClr val="FFBD8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0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93CA551C-7389-5C7D-789B-B7E117F4305E}"/>
              </a:ext>
            </a:extLst>
          </p:cNvPr>
          <p:cNvSpPr txBox="1">
            <a:spLocks/>
          </p:cNvSpPr>
          <p:nvPr/>
        </p:nvSpPr>
        <p:spPr>
          <a:xfrm>
            <a:off x="3576295" y="1125215"/>
            <a:ext cx="1929249" cy="354601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Общегосударственные вопросы</a:t>
            </a:r>
            <a:endParaRPr lang="ru-RU" sz="11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22827EAF-8E7B-0815-043A-8CFE1CFE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48" y="6075733"/>
            <a:ext cx="437645" cy="4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>
            <a:extLst>
              <a:ext uri="{FF2B5EF4-FFF2-40B4-BE49-F238E27FC236}">
                <a16:creationId xmlns:a16="http://schemas.microsoft.com/office/drawing/2014/main" id="{433C8BD7-B8EA-0296-9BB7-E533080F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03" y="2586430"/>
            <a:ext cx="454604" cy="44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89CE8AAA-6B70-5792-403E-8C6EB813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18" y="3601431"/>
            <a:ext cx="436123" cy="4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7F663A60-66A3-DCB2-D903-A406F5C8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97" y="6025968"/>
            <a:ext cx="470643" cy="48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>
            <a:extLst>
              <a:ext uri="{FF2B5EF4-FFF2-40B4-BE49-F238E27FC236}">
                <a16:creationId xmlns:a16="http://schemas.microsoft.com/office/drawing/2014/main" id="{069B0B7E-8D29-41ED-1962-71DDAE722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2263485" y="4681705"/>
            <a:ext cx="492196" cy="4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773B5A4A-E002-675D-00D1-3E04C862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16" y="1844824"/>
            <a:ext cx="525400" cy="44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B12EF38C-4085-C128-CE74-B07127EB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83" y="2572204"/>
            <a:ext cx="454914" cy="46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38182B3C-B0A2-9FAB-853E-7786CAC8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80" y="4684661"/>
            <a:ext cx="493017" cy="41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9237499D-2CA1-992C-56A4-F2F9057B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60" y="1845611"/>
            <a:ext cx="454604" cy="3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5114A73-F24D-2B77-6975-951524256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92E16BAF-3AB3-CD74-A35F-E798676D15E0}"/>
              </a:ext>
            </a:extLst>
          </p:cNvPr>
          <p:cNvSpPr txBox="1">
            <a:spLocks/>
          </p:cNvSpPr>
          <p:nvPr/>
        </p:nvSpPr>
        <p:spPr>
          <a:xfrm>
            <a:off x="737062" y="128369"/>
            <a:ext cx="8245255" cy="7914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классификации расходов бюджета Боровичского муниципального округа</a:t>
            </a: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F755E086-50C1-F484-0BA4-65791F7407F8}"/>
              </a:ext>
            </a:extLst>
          </p:cNvPr>
          <p:cNvSpPr txBox="1"/>
          <p:nvPr/>
        </p:nvSpPr>
        <p:spPr>
          <a:xfrm>
            <a:off x="8704406" y="0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DED59-13D9-F6DB-A3E0-E9F24461F2B7}"/>
              </a:ext>
            </a:extLst>
          </p:cNvPr>
          <p:cNvSpPr txBox="1">
            <a:spLocks/>
          </p:cNvSpPr>
          <p:nvPr/>
        </p:nvSpPr>
        <p:spPr>
          <a:xfrm>
            <a:off x="6232236" y="1545941"/>
            <a:ext cx="1528403" cy="354601"/>
          </a:xfrm>
          <a:prstGeom prst="rect">
            <a:avLst/>
          </a:prstGeom>
          <a:solidFill>
            <a:schemeClr val="bg1"/>
          </a:solidFill>
          <a:ln w="38100">
            <a:solidFill>
              <a:srgbClr val="95BC45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безалкогольный напиток, пластик&#10;&#10;AI-generated content may be incorrect.">
            <a:extLst>
              <a:ext uri="{FF2B5EF4-FFF2-40B4-BE49-F238E27FC236}">
                <a16:creationId xmlns:a16="http://schemas.microsoft.com/office/drawing/2014/main" id="{8A03A852-54E7-3A42-9FF4-DA46576A59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1"/>
          <a:stretch/>
        </p:blipFill>
        <p:spPr>
          <a:xfrm>
            <a:off x="5478761" y="1889152"/>
            <a:ext cx="445156" cy="39527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101E8AB-69B4-3DDB-6628-E843EDFC594C}"/>
              </a:ext>
            </a:extLst>
          </p:cNvPr>
          <p:cNvSpPr txBox="1">
            <a:spLocks/>
          </p:cNvSpPr>
          <p:nvPr/>
        </p:nvSpPr>
        <p:spPr>
          <a:xfrm>
            <a:off x="7452320" y="3559516"/>
            <a:ext cx="1386187" cy="354601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0400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1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69C705-0362-1557-CA06-D1C093FEE7B9}"/>
              </a:ext>
            </a:extLst>
          </p:cNvPr>
          <p:cNvSpPr txBox="1">
            <a:spLocks/>
          </p:cNvSpPr>
          <p:nvPr/>
        </p:nvSpPr>
        <p:spPr>
          <a:xfrm>
            <a:off x="6691052" y="5527103"/>
            <a:ext cx="1639873" cy="347083"/>
          </a:xfrm>
          <a:prstGeom prst="rect">
            <a:avLst/>
          </a:prstGeom>
          <a:solidFill>
            <a:schemeClr val="bg1"/>
          </a:solidFill>
          <a:ln w="38100">
            <a:solidFill>
              <a:srgbClr val="FFBD8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05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дерево, человек, небо, растение&#10;&#10;AI-generated content may be incorrect.">
            <a:extLst>
              <a:ext uri="{FF2B5EF4-FFF2-40B4-BE49-F238E27FC236}">
                <a16:creationId xmlns:a16="http://schemas.microsoft.com/office/drawing/2014/main" id="{2ACDF63B-0206-7487-FAAF-0802A81F38C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9829"/>
          <a:stretch/>
        </p:blipFill>
        <p:spPr>
          <a:xfrm>
            <a:off x="5899869" y="5577483"/>
            <a:ext cx="509487" cy="44240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7D3555C-1034-9455-4E81-0271DBD744EF}"/>
              </a:ext>
            </a:extLst>
          </p:cNvPr>
          <p:cNvSpPr txBox="1">
            <a:spLocks/>
          </p:cNvSpPr>
          <p:nvPr/>
        </p:nvSpPr>
        <p:spPr>
          <a:xfrm>
            <a:off x="813075" y="5685588"/>
            <a:ext cx="1735717" cy="253545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0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4379F5-7EB2-2472-0989-E81906A788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12142"/>
          <a:stretch/>
        </p:blipFill>
        <p:spPr>
          <a:xfrm>
            <a:off x="2872911" y="5537638"/>
            <a:ext cx="470643" cy="4356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050F35-4D36-FA32-38D3-3D00B1047B2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10" y="3556900"/>
            <a:ext cx="493017" cy="4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16387" name="Rectangle 854"/>
          <p:cNvSpPr>
            <a:spLocks noChangeArrowheads="1"/>
          </p:cNvSpPr>
          <p:nvPr/>
        </p:nvSpPr>
        <p:spPr bwMode="auto">
          <a:xfrm>
            <a:off x="1065473" y="356026"/>
            <a:ext cx="7949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275CC2"/>
                </a:solidFill>
                <a:latin typeface="Times New Roman" pitchFamily="18" charset="0"/>
              </a:rPr>
              <a:t>Доходы Боровичского муниципального округа, тыс. руб.</a:t>
            </a:r>
            <a:br>
              <a:rPr lang="ru-RU" altLang="ru-RU" sz="2400" b="1" i="1" dirty="0">
                <a:solidFill>
                  <a:srgbClr val="275CC2"/>
                </a:solidFill>
                <a:latin typeface="Times New Roman" pitchFamily="18" charset="0"/>
              </a:rPr>
            </a:br>
            <a:endParaRPr lang="ru-RU" altLang="ru-RU" sz="2400" b="1" dirty="0">
              <a:solidFill>
                <a:srgbClr val="275CC2"/>
              </a:solidFill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44711"/>
              </p:ext>
            </p:extLst>
          </p:nvPr>
        </p:nvGraphicFramePr>
        <p:xfrm>
          <a:off x="251520" y="1157270"/>
          <a:ext cx="8568952" cy="56048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9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3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="1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1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1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2028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965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5434" marR="5434" marT="54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1 038 337,30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1 081 497,80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1 181 382,90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084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800" b="1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800" b="1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42 785,30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42 533,50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40 383,10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084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800" b="1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800" b="1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1 186 347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1 156 678,42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1 013 313,83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3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2 267 470,34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2 280 709,72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2 235 079,83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290DD1-E7D3-F1FF-F370-F99C714A8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76CDED5-6F9D-15E2-363D-F2381598490B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object 3">
            <a:extLst>
              <a:ext uri="{FF2B5EF4-FFF2-40B4-BE49-F238E27FC236}">
                <a16:creationId xmlns:a16="http://schemas.microsoft.com/office/drawing/2014/main" id="{AB0F7F17-72F8-74CD-BCCC-2B4730BB5D63}"/>
              </a:ext>
            </a:extLst>
          </p:cNvPr>
          <p:cNvSpPr txBox="1"/>
          <p:nvPr/>
        </p:nvSpPr>
        <p:spPr>
          <a:xfrm>
            <a:off x="8709351" y="5289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971599" y="308766"/>
            <a:ext cx="8172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dirty="0">
                <a:solidFill>
                  <a:srgbClr val="275CC2"/>
                </a:solidFill>
                <a:latin typeface="Times New Roman" pitchFamily="18" charset="0"/>
              </a:rPr>
              <a:t>Структура налоговых и неналоговых доходов бюджета Боровичского муниципального округа в 2026-2028 гг.,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46387"/>
              </p:ext>
            </p:extLst>
          </p:nvPr>
        </p:nvGraphicFramePr>
        <p:xfrm>
          <a:off x="107504" y="1226722"/>
          <a:ext cx="8640959" cy="50825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1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5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5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5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5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НАЛОГОВЫЕ И НЕНАЛОГОВЫЕ ДОХОДЫ</a:t>
                      </a:r>
                      <a:endParaRPr lang="ru-RU" sz="15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1 081 122,60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1 124 031,30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1 221 766,00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</a:t>
                      </a:r>
                      <a:r>
                        <a:rPr lang="ru-RU" sz="1500" b="1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доходы:</a:t>
                      </a:r>
                      <a:endParaRPr lang="ru-RU" sz="15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1 038 337,30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1 081 497,80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1 181 382,90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48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доходы физических лиц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622 608,40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633 605,00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679 223,10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56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Акцизы по подакцизным товарам (продукции), производимым на территории Российской Федерации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38 091,10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50 636,00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52 622,60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88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Налог, взимаемый в связи с применением упрощенной системы налогообложения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245 700,00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261 802,80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310 080,00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94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Единый сельскохозяйственный налог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1 322,00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79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Налог, взимаемый в связи с применением патентной системы налогообложения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13 850,00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14 942,00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500" b="0" i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056,00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488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Государственная пошлина, сборы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28 504,80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29 058,00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29 617,20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40 746,00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41 230,00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41 724,00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887052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45 385,00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45 884,00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46 389,00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57110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налог</a:t>
                      </a: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4 349,00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754661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9150B8-26D7-F28E-29EE-1924F73E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C117CF4-11B1-17ED-8F10-9A0957DBD5A0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bject 3">
            <a:extLst>
              <a:ext uri="{FF2B5EF4-FFF2-40B4-BE49-F238E27FC236}">
                <a16:creationId xmlns:a16="http://schemas.microsoft.com/office/drawing/2014/main" id="{C99DC2F3-83E7-B2A6-FE93-97B1EDE091AC}"/>
              </a:ext>
            </a:extLst>
          </p:cNvPr>
          <p:cNvSpPr txBox="1"/>
          <p:nvPr/>
        </p:nvSpPr>
        <p:spPr>
          <a:xfrm>
            <a:off x="8709351" y="0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13413"/>
              </p:ext>
            </p:extLst>
          </p:nvPr>
        </p:nvGraphicFramePr>
        <p:xfrm>
          <a:off x="251520" y="1238935"/>
          <a:ext cx="8640959" cy="6476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2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71660"/>
              </p:ext>
            </p:extLst>
          </p:nvPr>
        </p:nvGraphicFramePr>
        <p:xfrm>
          <a:off x="251519" y="1889778"/>
          <a:ext cx="8640960" cy="26642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2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доходы: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42 785,30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42 533,50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40 383,10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от использования имущества, находящегося в государственной собственности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500" b="0" i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761,70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23 785,70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23 811,20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оказания платных услуг и компенсации затрат государства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b="0" i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031,10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1 091,70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продажи материальных и нематериальных активов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12 302,50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12 111,50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9 682,60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Штрафы, санкции, возмещение ущерба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4 002,30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3 784,80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3 977,20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 неналоговые доходы</a:t>
                      </a:r>
                      <a:endParaRPr lang="ru-RU" sz="15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1 820,40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8" name="Picture 4" descr="Богатые люди с деньгами, счастливые мужчины и женщины">
            <a:extLst>
              <a:ext uri="{FF2B5EF4-FFF2-40B4-BE49-F238E27FC236}">
                <a16:creationId xmlns:a16="http://schemas.microsoft.com/office/drawing/2014/main" id="{65516416-2D51-4828-A180-AA3428BF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72896"/>
            <a:ext cx="9126347" cy="20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9FFB87-157F-84B0-FD13-2E23549F8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A805017A-0D36-00FB-D17D-A79AF5483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99" y="263309"/>
            <a:ext cx="8172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dirty="0">
                <a:solidFill>
                  <a:srgbClr val="275CC2"/>
                </a:solidFill>
                <a:latin typeface="Times New Roman" pitchFamily="18" charset="0"/>
              </a:rPr>
              <a:t>Структура налоговых и неналоговых доходов бюджета Боровичского муниципального округа в 2026-2028 гг., тыс. руб.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5B33B69-4AE0-8743-F4F6-61335A97DF96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object 3">
            <a:extLst>
              <a:ext uri="{FF2B5EF4-FFF2-40B4-BE49-F238E27FC236}">
                <a16:creationId xmlns:a16="http://schemas.microsoft.com/office/drawing/2014/main" id="{91F670D5-A341-23D4-B3D2-0C95BC9EA63F}"/>
              </a:ext>
            </a:extLst>
          </p:cNvPr>
          <p:cNvSpPr txBox="1"/>
          <p:nvPr/>
        </p:nvSpPr>
        <p:spPr>
          <a:xfrm>
            <a:off x="8711667" y="-2843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9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249"/>
            <a:ext cx="7751204" cy="720080"/>
          </a:xfrm>
          <a:noFill/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поступления в бюджет округа основных доходных источников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10554"/>
              </p:ext>
            </p:extLst>
          </p:nvPr>
        </p:nvGraphicFramePr>
        <p:xfrm>
          <a:off x="188941" y="1054296"/>
          <a:ext cx="8730811" cy="573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24328" y="620067"/>
            <a:ext cx="1586535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B77F0-79D3-EAC5-6FE7-E1766EABB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8DA5D7-F867-BA2B-221B-478A0440A611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bject 3">
            <a:extLst>
              <a:ext uri="{FF2B5EF4-FFF2-40B4-BE49-F238E27FC236}">
                <a16:creationId xmlns:a16="http://schemas.microsoft.com/office/drawing/2014/main" id="{2B09B971-C735-5D1D-7B31-A4EABFC967EF}"/>
              </a:ext>
            </a:extLst>
          </p:cNvPr>
          <p:cNvSpPr txBox="1"/>
          <p:nvPr/>
        </p:nvSpPr>
        <p:spPr>
          <a:xfrm>
            <a:off x="8709351" y="-5431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5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115616" y="0"/>
            <a:ext cx="7488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275CC2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275CC2"/>
                </a:solidFill>
                <a:latin typeface="Times New Roman" pitchFamily="18" charset="0"/>
              </a:rPr>
              <a:t> Боровичского муниципального округа,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54793"/>
              </p:ext>
            </p:extLst>
          </p:nvPr>
        </p:nvGraphicFramePr>
        <p:xfrm>
          <a:off x="143508" y="1124744"/>
          <a:ext cx="8856984" cy="52268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1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r>
                        <a:rPr lang="ru-RU" sz="2000" b="1" kern="1200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Боровичском муниципальном округе»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1 248 058,36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1 185 186,53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875,83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Боровичского муниципального округа»</a:t>
                      </a:r>
                      <a:endParaRPr lang="ru-RU" sz="1600" b="0" i="0" u="none" strike="noStrike" baseline="0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224 936,28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186 497,87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189 172,09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2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физической культуры и спорта на территории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13 235,96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12 381,20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12 581,20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6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«Формирование комфортной городской среды и модернизация системы коммунального хозяйства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102 140,35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baseline="0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35 577,74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baseline="0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58 893,73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строительства на территории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19 216,23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12 352,61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14 828,12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4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транспортной системы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278 319,55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349 313,75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180 501,49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94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системы муниципального управления в Боровичском муниципальном округе»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240,00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9958334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9823E-3097-81D5-E212-E38B05F11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D7E4E36-5269-6021-A9A7-9EF298B4157E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ject 3">
            <a:extLst>
              <a:ext uri="{FF2B5EF4-FFF2-40B4-BE49-F238E27FC236}">
                <a16:creationId xmlns:a16="http://schemas.microsoft.com/office/drawing/2014/main" id="{59DEDB78-9C98-9B20-C964-CFD9A42DC845}"/>
              </a:ext>
            </a:extLst>
          </p:cNvPr>
          <p:cNvSpPr txBox="1"/>
          <p:nvPr/>
        </p:nvSpPr>
        <p:spPr>
          <a:xfrm>
            <a:off x="8709351" y="1184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1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21346"/>
              </p:ext>
            </p:extLst>
          </p:nvPr>
        </p:nvGraphicFramePr>
        <p:xfrm>
          <a:off x="143508" y="1112981"/>
          <a:ext cx="8856984" cy="5071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24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7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0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системы управления имуществом в Боровичском муниципальном округе»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11 378,72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2 500,00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7 250,00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9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«Управление муниципальными финансами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20 149,14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56 235,95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36 179,60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4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экономического развития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337,22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75,00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275,00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общественного порядка и противодействие преступности в Боровичском муниципальном округе»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2 086,10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210,00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210,00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7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на территории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2 512,79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1 201,37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1 301,37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6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«Цифровая трансформация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2 873,50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69017150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3764C-29E4-32DC-BA83-A0F94172A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33183D94-9FCE-5E56-5AE4-5C31FA56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0"/>
            <a:ext cx="7488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275CC2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275CC2"/>
                </a:solidFill>
                <a:latin typeface="Times New Roman" pitchFamily="18" charset="0"/>
              </a:rPr>
              <a:t> Боровичского муниципального округа, тыс. рублей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B819B98-193E-8644-A846-26E0FC63AFF0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bject 3">
            <a:extLst>
              <a:ext uri="{FF2B5EF4-FFF2-40B4-BE49-F238E27FC236}">
                <a16:creationId xmlns:a16="http://schemas.microsoft.com/office/drawing/2014/main" id="{210FF276-147B-5509-B714-740FCA334C04}"/>
              </a:ext>
            </a:extLst>
          </p:cNvPr>
          <p:cNvSpPr txBox="1"/>
          <p:nvPr/>
        </p:nvSpPr>
        <p:spPr>
          <a:xfrm>
            <a:off x="8709351" y="0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38825"/>
              </p:ext>
            </p:extLst>
          </p:nvPr>
        </p:nvGraphicFramePr>
        <p:xfrm>
          <a:off x="107504" y="1112981"/>
          <a:ext cx="8928992" cy="24250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23962" marR="239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23962" marR="239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молодежной политики на территории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66 184,84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32 891,40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32 891,40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6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системы местного самоуправления, институтов гражданского общества и реализация государственной национальной политики на территории Боровичского муниципального округа»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9 078,80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3 946,80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4 446,80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715BA1-E0AC-CA08-5621-FE8C475A2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6049270-E0C4-C15D-DC15-A0DADA601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0"/>
            <a:ext cx="7488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275CC2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275CC2"/>
                </a:solidFill>
                <a:latin typeface="Times New Roman" pitchFamily="18" charset="0"/>
              </a:rPr>
              <a:t> Боровичского муниципального округа, тыс. рублей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69C6CC0-E816-6C78-4DAF-0712CEB0FA01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bject 3">
            <a:extLst>
              <a:ext uri="{FF2B5EF4-FFF2-40B4-BE49-F238E27FC236}">
                <a16:creationId xmlns:a16="http://schemas.microsoft.com/office/drawing/2014/main" id="{42300594-0BB7-F7CC-EE9B-8661B51786FD}"/>
              </a:ext>
            </a:extLst>
          </p:cNvPr>
          <p:cNvSpPr txBox="1"/>
          <p:nvPr/>
        </p:nvSpPr>
        <p:spPr>
          <a:xfrm>
            <a:off x="8709351" y="0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4"/>
          <p:cNvSpPr>
            <a:spLocks noChangeArrowheads="1"/>
          </p:cNvSpPr>
          <p:nvPr/>
        </p:nvSpPr>
        <p:spPr bwMode="auto">
          <a:xfrm>
            <a:off x="755575" y="0"/>
            <a:ext cx="8394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275CC2"/>
                </a:solidFill>
                <a:latin typeface="Times New Roman" pitchFamily="18" charset="0"/>
              </a:rPr>
              <a:t>Структура и динамика расходов  бюджета Боровичского муниципального округа по разделам классификации расходов,</a:t>
            </a:r>
          </a:p>
          <a:p>
            <a:pPr algn="ctr"/>
            <a:r>
              <a:rPr lang="ru-RU" sz="2000" b="1" i="1" dirty="0">
                <a:solidFill>
                  <a:srgbClr val="275CC2"/>
                </a:solidFill>
                <a:latin typeface="Times New Roman" pitchFamily="18" charset="0"/>
              </a:rPr>
              <a:t>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08377"/>
              </p:ext>
            </p:extLst>
          </p:nvPr>
        </p:nvGraphicFramePr>
        <p:xfrm>
          <a:off x="143507" y="1113257"/>
          <a:ext cx="8856985" cy="48070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РАСХОДЫ ВСЕГО: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2 866 973,54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2 387 310,4</a:t>
                      </a:r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2 252 709,72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2 185 079,83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Общегосударственные вопросы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228 477,29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252 691</a:t>
                      </a:r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242 119,25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246 265,88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Национальная оборона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1 733,20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1 926,60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2 436,80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634053411"/>
                  </a:ext>
                </a:extLst>
              </a:tr>
              <a:tr h="5056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Национальная безопасность и правоохранительная деятельность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15 878,97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17 076,15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15 006,03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15 107,93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Национальная экономика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421 549,96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284 706,70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350 082,45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185 220,19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Жилищно-коммунальное хозяйство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249 597,82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195 074,50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92 995,86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116 377,85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Охрана окружающей среды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10 067,13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675,00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94271679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1 558 874, 79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1 288 545,69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1 197 688,92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1 202 048,22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Культура, кинематография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180 425,89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200 840,09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162 608,57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164 612,79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Социальная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162 355,25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110 483,95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96 146,11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111 871,41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4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Физическая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 и спорт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36 205,03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30 668,16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21 090,30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21 290,30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массовой информации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1 261,00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768,18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768,18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768,18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39529173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Обслуживание муниципального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379,81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3 996,54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40 083,35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20 027,00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Условно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утверждённые расходы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31 519,10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98 444,27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982384-9AB5-D7F5-41E7-9190D5B82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013E04F-3313-E524-5101-93144CAF5508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>
                <a16:creationId xmlns:a16="http://schemas.microsoft.com/office/drawing/2014/main" id="{3102C743-D452-F2BF-FE1C-B0CC2920A177}"/>
              </a:ext>
            </a:extLst>
          </p:cNvPr>
          <p:cNvSpPr txBox="1"/>
          <p:nvPr/>
        </p:nvSpPr>
        <p:spPr>
          <a:xfrm>
            <a:off x="8709351" y="0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416824" cy="63408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Боровичский муниципальный округ в цифрах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37F8B68-D217-4A04-93C8-350A2791675E}"/>
              </a:ext>
            </a:extLst>
          </p:cNvPr>
          <p:cNvCxnSpPr>
            <a:cxnSpLocks/>
          </p:cNvCxnSpPr>
          <p:nvPr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2742BA2-B2AF-4916-A933-DC41259BAD21}"/>
              </a:ext>
            </a:extLst>
          </p:cNvPr>
          <p:cNvSpPr/>
          <p:nvPr/>
        </p:nvSpPr>
        <p:spPr>
          <a:xfrm>
            <a:off x="4227864" y="1437267"/>
            <a:ext cx="4608512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округа составляет    3,1 тыс. кв. метров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C63E111-6C13-4B01-BB8D-BB3A8FD437BD}"/>
              </a:ext>
            </a:extLst>
          </p:cNvPr>
          <p:cNvSpPr/>
          <p:nvPr/>
        </p:nvSpPr>
        <p:spPr>
          <a:xfrm>
            <a:off x="4202672" y="2412682"/>
            <a:ext cx="460851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округа на 01.01.2025 года составляет 60 283 человека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C4D6A86-5D0B-4C8E-82BD-9F737CDEE8F5}"/>
              </a:ext>
            </a:extLst>
          </p:cNvPr>
          <p:cNvSpPr/>
          <p:nvPr/>
        </p:nvSpPr>
        <p:spPr>
          <a:xfrm>
            <a:off x="4227864" y="3461841"/>
            <a:ext cx="4608512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 – город Боровичи</a:t>
            </a:r>
            <a:endParaRPr lang="ru-RU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8008F4B-32CA-40F2-8C9E-62CE13E52AB2}"/>
              </a:ext>
            </a:extLst>
          </p:cNvPr>
          <p:cNvSpPr/>
          <p:nvPr/>
        </p:nvSpPr>
        <p:spPr>
          <a:xfrm>
            <a:off x="4243912" y="4150960"/>
            <a:ext cx="460851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Насчитывается около 20 крупных и средних предприятий промышленности, строительства, транспорта</a:t>
            </a:r>
            <a:endParaRPr lang="ru-RU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FA35B55-3DE5-4CB3-8A29-F6741E5D2D33}"/>
              </a:ext>
            </a:extLst>
          </p:cNvPr>
          <p:cNvSpPr/>
          <p:nvPr/>
        </p:nvSpPr>
        <p:spPr>
          <a:xfrm>
            <a:off x="4269659" y="5194136"/>
            <a:ext cx="460851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привлекательность округа выражается небольшим расстоянием от Санкт-Петербурга и Москвы</a:t>
            </a:r>
          </a:p>
        </p:txBody>
      </p:sp>
      <p:pic>
        <p:nvPicPr>
          <p:cNvPr id="7" name="Рисунок 6" descr="Изображение выглядит как карта, текст, атлас&#10;&#10;AI-generated content may be incorrect.">
            <a:extLst>
              <a:ext uri="{FF2B5EF4-FFF2-40B4-BE49-F238E27FC236}">
                <a16:creationId xmlns:a16="http://schemas.microsoft.com/office/drawing/2014/main" id="{3CDF4FB5-5DA4-0297-2AF0-587B5FA16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1485"/>
          <a:stretch/>
        </p:blipFill>
        <p:spPr>
          <a:xfrm>
            <a:off x="140062" y="1153638"/>
            <a:ext cx="4005213" cy="5172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C60DDD-12F9-4719-E6D2-0F6C867F0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FD3332A-CA95-1B42-29D2-393B61ED0AB9}"/>
              </a:ext>
            </a:extLst>
          </p:cNvPr>
          <p:cNvCxnSpPr>
            <a:cxnSpLocks/>
          </p:cNvCxnSpPr>
          <p:nvPr/>
        </p:nvCxnSpPr>
        <p:spPr>
          <a:xfrm>
            <a:off x="0" y="930518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bject 3">
            <a:extLst>
              <a:ext uri="{FF2B5EF4-FFF2-40B4-BE49-F238E27FC236}">
                <a16:creationId xmlns:a16="http://schemas.microsoft.com/office/drawing/2014/main" id="{3530B870-8EE9-86F1-27D9-5867B0E75C7D}"/>
              </a:ext>
            </a:extLst>
          </p:cNvPr>
          <p:cNvSpPr txBox="1"/>
          <p:nvPr/>
        </p:nvSpPr>
        <p:spPr>
          <a:xfrm>
            <a:off x="8875931" y="77790"/>
            <a:ext cx="16316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9144"/>
            <a:ext cx="8280920" cy="708988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Боровичского муниципального округа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00384B-01AC-7AC7-D582-2B04E92B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9A3DB04-4584-E3B3-FDA3-9A056C8A1D9D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bject 3">
            <a:extLst>
              <a:ext uri="{FF2B5EF4-FFF2-40B4-BE49-F238E27FC236}">
                <a16:creationId xmlns:a16="http://schemas.microsoft.com/office/drawing/2014/main" id="{DCD7F9FB-CDDD-F986-FF0B-7D312949A6F7}"/>
              </a:ext>
            </a:extLst>
          </p:cNvPr>
          <p:cNvSpPr txBox="1"/>
          <p:nvPr/>
        </p:nvSpPr>
        <p:spPr>
          <a:xfrm>
            <a:off x="8709351" y="0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D1F7351-9718-F2D4-22BD-5A857BACF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953257"/>
              </p:ext>
            </p:extLst>
          </p:nvPr>
        </p:nvGraphicFramePr>
        <p:xfrm>
          <a:off x="331912" y="1133128"/>
          <a:ext cx="53285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53FE34E-E1F4-C1E3-1AA7-02E841BBB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536228"/>
              </p:ext>
            </p:extLst>
          </p:nvPr>
        </p:nvGraphicFramePr>
        <p:xfrm>
          <a:off x="5660504" y="1141160"/>
          <a:ext cx="3240360" cy="265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4253A3D-A1FF-088B-0636-E00B65F614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918238"/>
              </p:ext>
            </p:extLst>
          </p:nvPr>
        </p:nvGraphicFramePr>
        <p:xfrm>
          <a:off x="5660504" y="3791705"/>
          <a:ext cx="3240360" cy="303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F184953-9D31-0BDB-42A8-488F54C8EA18}"/>
              </a:ext>
            </a:extLst>
          </p:cNvPr>
          <p:cNvSpPr txBox="1"/>
          <p:nvPr/>
        </p:nvSpPr>
        <p:spPr>
          <a:xfrm>
            <a:off x="6732240" y="3744637"/>
            <a:ext cx="1269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275CC2"/>
                </a:solidFill>
                <a:latin typeface="Times New Roman" pitchFamily="18" charset="0"/>
              </a:rPr>
              <a:t>2028 год</a:t>
            </a:r>
            <a:endParaRPr lang="ru-RU" sz="2200" dirty="0">
              <a:solidFill>
                <a:srgbClr val="275CC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EAAC3-19CC-2007-B160-2E9E3BDE7632}"/>
              </a:ext>
            </a:extLst>
          </p:cNvPr>
          <p:cNvSpPr txBox="1"/>
          <p:nvPr/>
        </p:nvSpPr>
        <p:spPr>
          <a:xfrm>
            <a:off x="2555776" y="1772816"/>
            <a:ext cx="522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F06E3987-5774-FA7D-886C-0260C2573F8C}"/>
              </a:ext>
            </a:extLst>
          </p:cNvPr>
          <p:cNvSpPr txBox="1"/>
          <p:nvPr/>
        </p:nvSpPr>
        <p:spPr>
          <a:xfrm>
            <a:off x="4554347" y="3586916"/>
            <a:ext cx="648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10,6%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6644172A-BDF0-6424-1888-C39DC2AAEDBB}"/>
              </a:ext>
            </a:extLst>
          </p:cNvPr>
          <p:cNvSpPr txBox="1"/>
          <p:nvPr/>
        </p:nvSpPr>
        <p:spPr>
          <a:xfrm>
            <a:off x="7164288" y="1541984"/>
            <a:ext cx="5040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6,1%</a:t>
            </a:r>
          </a:p>
        </p:txBody>
      </p:sp>
    </p:spTree>
    <p:extLst>
      <p:ext uri="{BB962C8B-B14F-4D97-AF65-F5344CB8AC3E}">
        <p14:creationId xmlns:p14="http://schemas.microsoft.com/office/powerpoint/2010/main" val="338576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0515" y="223942"/>
            <a:ext cx="8155832" cy="7198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i="1" dirty="0">
                <a:ln w="0">
                  <a:noFill/>
                </a:ln>
                <a:solidFill>
                  <a:srgbClr val="275C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характеристики бюджета Боровичского муниципального округа на 2026 год и на плановый период 2027 и 2028 годов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438668"/>
              </p:ext>
            </p:extLst>
          </p:nvPr>
        </p:nvGraphicFramePr>
        <p:xfrm>
          <a:off x="2962658" y="1801010"/>
          <a:ext cx="5922499" cy="400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272745" y="1431244"/>
            <a:ext cx="1799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0B44C2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49562761"/>
              </p:ext>
            </p:extLst>
          </p:nvPr>
        </p:nvGraphicFramePr>
        <p:xfrm>
          <a:off x="0" y="1052737"/>
          <a:ext cx="457200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>
            <a:solidFill>
              <a:srgbClr val="275C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054C3-765C-1E15-0452-055A9E24C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FE6B9B-0D02-DC6D-C7E8-E2CE44B869E1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bject 3">
            <a:extLst>
              <a:ext uri="{FF2B5EF4-FFF2-40B4-BE49-F238E27FC236}">
                <a16:creationId xmlns:a16="http://schemas.microsoft.com/office/drawing/2014/main" id="{8ED2D945-68A9-0795-E9F2-1BD94B1AB27F}"/>
              </a:ext>
            </a:extLst>
          </p:cNvPr>
          <p:cNvSpPr txBox="1"/>
          <p:nvPr/>
        </p:nvSpPr>
        <p:spPr>
          <a:xfrm>
            <a:off x="8709351" y="0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27651" name="Rectangle 854"/>
          <p:cNvSpPr>
            <a:spLocks noChangeArrowheads="1"/>
          </p:cNvSpPr>
          <p:nvPr/>
        </p:nvSpPr>
        <p:spPr bwMode="auto">
          <a:xfrm>
            <a:off x="1007096" y="319874"/>
            <a:ext cx="81369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900" b="1" i="1" dirty="0">
                <a:solidFill>
                  <a:srgbClr val="275CC2"/>
                </a:solidFill>
                <a:latin typeface="Times New Roman" pitchFamily="18" charset="0"/>
              </a:rPr>
              <a:t>Источники финансирования дефицита бюджета округа, 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70562"/>
              </p:ext>
            </p:extLst>
          </p:nvPr>
        </p:nvGraphicFramePr>
        <p:xfrm>
          <a:off x="107504" y="1054296"/>
          <a:ext cx="8928992" cy="55313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4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2028 год</a:t>
                      </a:r>
                      <a:endParaRPr lang="ru-RU" sz="20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Источники финансирования дефицита бюджета, всего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119 840,07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-28 000,00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-50 000,00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Источники Внутреннего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Дефицитов Бюджетов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67 279,48</a:t>
                      </a:r>
                      <a:endParaRPr lang="ru-RU" sz="1600" b="1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-28 427,79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-50 220,00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314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Кредиты кредитных организаций в валюте 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217 200,00</a:t>
                      </a:r>
                      <a:endParaRPr lang="ru-RU" sz="1600" b="1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32 800,00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-41 396,61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7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Привлечение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 от кредитных организаций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217 200,00</a:t>
                      </a:r>
                      <a:endParaRPr lang="ru-RU" sz="160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250 000,00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208 603,39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Погашение кредитов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кредитных организаций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-217 200,00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-250 000,00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8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Бюджетные кредиты из других бюджетов бюджетной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Российской Федерации в валюте Российской Федерации 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-149 920,51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-61 227,79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-8 823,39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78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Привлечение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бюджетных кредитов из других бюджетов бюджетной системе Российской Федерации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120 000,00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7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Погашение  бюджетных кредитов,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полученных из других бюджетов бюджетной системы Российской Федерации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-269 920,51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-61 227,79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-8 823,39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Изменение остатков средств на счетах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учёту  средств  </a:t>
                      </a:r>
                      <a:r>
                        <a:rPr lang="ru-RU" sz="1600" b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бюджетов</a:t>
                      </a:r>
                      <a:r>
                        <a:rPr lang="ru-RU" sz="1600" b="0" u="none" strike="noStrike" baseline="0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52 560,59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427,79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275CC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220,00</a:t>
                      </a:r>
                      <a:endParaRPr lang="ru-RU" sz="1600" b="1" i="0" u="none" strike="noStrike" dirty="0">
                        <a:solidFill>
                          <a:srgbClr val="275CC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99C97E-8455-E1ED-7A53-73E7C5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5AF5BFB-08BA-C268-EE83-347F3C3BF163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bject 3">
            <a:extLst>
              <a:ext uri="{FF2B5EF4-FFF2-40B4-BE49-F238E27FC236}">
                <a16:creationId xmlns:a16="http://schemas.microsoft.com/office/drawing/2014/main" id="{FBB2E320-7289-3AEE-E985-5FB3C4CC6523}"/>
              </a:ext>
            </a:extLst>
          </p:cNvPr>
          <p:cNvSpPr txBox="1"/>
          <p:nvPr/>
        </p:nvSpPr>
        <p:spPr>
          <a:xfrm>
            <a:off x="8709351" y="0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2935"/>
            <a:ext cx="7632848" cy="723601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275CC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72E89-BEDF-4D4F-8E29-07B8CA099EFD}"/>
              </a:ext>
            </a:extLst>
          </p:cNvPr>
          <p:cNvSpPr txBox="1"/>
          <p:nvPr/>
        </p:nvSpPr>
        <p:spPr>
          <a:xfrm>
            <a:off x="1944462" y="2036311"/>
            <a:ext cx="525507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275CC2"/>
                </a:solidFill>
                <a:latin typeface="Times New Roman" pitchFamily="18" charset="0"/>
                <a:cs typeface="+mn-cs"/>
              </a:rPr>
              <a:t>Комитет финансов Администрации Боровичского муниципального округа</a:t>
            </a:r>
          </a:p>
          <a:p>
            <a:pPr algn="ctr">
              <a:defRPr/>
            </a:pPr>
            <a:r>
              <a:rPr lang="ru-RU" sz="2500" dirty="0">
                <a:solidFill>
                  <a:srgbClr val="275CC2"/>
                </a:solidFill>
                <a:latin typeface="Times New Roman" pitchFamily="18" charset="0"/>
                <a:cs typeface="+mn-cs"/>
              </a:rPr>
              <a:t>г. Боровичи, Новгородская область, ул. Коммунарная, д. 48</a:t>
            </a:r>
          </a:p>
          <a:p>
            <a:pPr algn="ctr">
              <a:defRPr/>
            </a:pPr>
            <a:r>
              <a:rPr lang="ru-RU" sz="2500" dirty="0">
                <a:solidFill>
                  <a:srgbClr val="275CC2"/>
                </a:solidFill>
                <a:latin typeface="Times New Roman" pitchFamily="18" charset="0"/>
                <a:cs typeface="+mn-cs"/>
              </a:rPr>
              <a:t>Тел.: (81664) 91253, 91248</a:t>
            </a:r>
          </a:p>
          <a:p>
            <a:pPr algn="ctr">
              <a:defRPr/>
            </a:pPr>
            <a:r>
              <a:rPr lang="en-US" sz="2500" dirty="0">
                <a:solidFill>
                  <a:srgbClr val="275CC2"/>
                </a:solidFill>
                <a:latin typeface="Times New Roman" pitchFamily="18" charset="0"/>
                <a:cs typeface="+mn-cs"/>
              </a:rPr>
              <a:t>E-mail</a:t>
            </a:r>
            <a:r>
              <a:rPr lang="ru-RU" sz="2500" dirty="0">
                <a:solidFill>
                  <a:srgbClr val="275CC2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sz="2500" dirty="0">
                <a:solidFill>
                  <a:srgbClr val="275CC2"/>
                </a:solidFill>
                <a:latin typeface="Times New Roman" pitchFamily="18" charset="0"/>
                <a:cs typeface="+mn-cs"/>
              </a:rPr>
              <a:t>bor_comfin@mail.ru</a:t>
            </a:r>
            <a:endParaRPr lang="ru-RU" sz="2500" dirty="0">
              <a:solidFill>
                <a:srgbClr val="275CC2"/>
              </a:solidFill>
              <a:latin typeface="Times New Roman" pitchFamily="18" charset="0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37F8B68-D217-4A04-93C8-350A2791675E}"/>
              </a:ext>
            </a:extLst>
          </p:cNvPr>
          <p:cNvCxnSpPr>
            <a:cxnSpLocks/>
          </p:cNvCxnSpPr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137D6B-0A6A-EFAE-5773-D3811D1CC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DDE855F-B006-3441-51EE-6FE99D5F98E9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object 3">
            <a:extLst>
              <a:ext uri="{FF2B5EF4-FFF2-40B4-BE49-F238E27FC236}">
                <a16:creationId xmlns:a16="http://schemas.microsoft.com/office/drawing/2014/main" id="{131EB926-B90B-4D89-38A3-CE91CFC65E55}"/>
              </a:ext>
            </a:extLst>
          </p:cNvPr>
          <p:cNvSpPr txBox="1"/>
          <p:nvPr/>
        </p:nvSpPr>
        <p:spPr>
          <a:xfrm>
            <a:off x="8709351" y="4513"/>
            <a:ext cx="4346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275CC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3693F-4EAF-1902-5753-67B99474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4071E9C-9586-3658-CD70-033AF901F109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E0FDDB9-D011-AC62-8567-0B72D05E3D57}"/>
              </a:ext>
            </a:extLst>
          </p:cNvPr>
          <p:cNvCxnSpPr>
            <a:cxnSpLocks/>
          </p:cNvCxnSpPr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7BA5E-5C0B-44C8-B4EA-2072FC8E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116632"/>
            <a:ext cx="7344816" cy="79208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 Бюджет для граждан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510E8-76D3-4AE2-AEB7-9EFC65C3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AD080-5AB7-4A33-AC88-B265F6B0BF64}"/>
              </a:ext>
            </a:extLst>
          </p:cNvPr>
          <p:cNvSpPr txBox="1"/>
          <p:nvPr/>
        </p:nvSpPr>
        <p:spPr>
          <a:xfrm>
            <a:off x="414264" y="987755"/>
            <a:ext cx="84352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75CC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>
                <a:solidFill>
                  <a:srgbClr val="275CC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rgbClr val="275CC2"/>
                </a:solidFill>
                <a:latin typeface="Times New Roman" pitchFamily="18" charset="0"/>
                <a:cs typeface="Times New Roman" pitchFamily="18" charset="0"/>
              </a:rPr>
              <a:t>- информационный сборник, который знакомит население  с основными положениями главного финансового документа - бюджета Боровичского муниципального округа, создан специально для того, чтобы каждый житель был осведомлен, как формируется и расходуется бюджет, сколько в бюджет поступает средств и на какие цели они направляются.</a:t>
            </a:r>
          </a:p>
          <a:p>
            <a:pPr algn="just"/>
            <a:r>
              <a:rPr lang="ru-RU" sz="2000" dirty="0">
                <a:solidFill>
                  <a:srgbClr val="275CC2"/>
                </a:solidFill>
                <a:latin typeface="Times New Roman" pitchFamily="18" charset="0"/>
                <a:cs typeface="Times New Roman" pitchFamily="18" charset="0"/>
              </a:rPr>
              <a:t>           Представленная информация интересна и полезна широкому кругу пользователей, так как местный бюджет затрагивает интересы каждого жителя Боровичского муниципального округа.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CC6D503-7AB8-44B7-8771-CE548970D5CA}"/>
              </a:ext>
            </a:extLst>
          </p:cNvPr>
          <p:cNvCxnSpPr>
            <a:cxnSpLocks/>
          </p:cNvCxnSpPr>
          <p:nvPr/>
        </p:nvCxnSpPr>
        <p:spPr>
          <a:xfrm>
            <a:off x="0" y="930518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одежда, текст, человек, дизайн&#10;&#10;AI-generated content may be incorrect.">
            <a:extLst>
              <a:ext uri="{FF2B5EF4-FFF2-40B4-BE49-F238E27FC236}">
                <a16:creationId xmlns:a16="http://schemas.microsoft.com/office/drawing/2014/main" id="{F8854E58-73C4-FF74-9DE4-9BB86E194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0" y="3952499"/>
            <a:ext cx="5004048" cy="2754495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EFC763DA-FCE4-F946-D1BE-033DF93EF0D6}"/>
              </a:ext>
            </a:extLst>
          </p:cNvPr>
          <p:cNvSpPr txBox="1"/>
          <p:nvPr/>
        </p:nvSpPr>
        <p:spPr>
          <a:xfrm>
            <a:off x="8875931" y="77790"/>
            <a:ext cx="16316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6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963E-D127-481C-BBD2-E9C5900B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04664"/>
            <a:ext cx="7439208" cy="934516"/>
          </a:xfrm>
        </p:spPr>
        <p:txBody>
          <a:bodyPr>
            <a:noAutofit/>
          </a:bodyPr>
          <a:lstStyle/>
          <a:p>
            <a:r>
              <a:rPr lang="ru-RU" altLang="ru-RU" sz="2600" b="1" i="1" kern="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Боровичского муниципального округа составляется и утверждается на трёхлетний период и основывается на:</a:t>
            </a:r>
            <a:endParaRPr lang="ru-RU" sz="2600" dirty="0">
              <a:solidFill>
                <a:srgbClr val="275CC2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F4B3730-BA22-4DA1-8C45-C3BAA217BA41}"/>
              </a:ext>
            </a:extLst>
          </p:cNvPr>
          <p:cNvCxnSpPr>
            <a:cxnSpLocks/>
          </p:cNvCxnSpPr>
          <p:nvPr/>
        </p:nvCxnSpPr>
        <p:spPr>
          <a:xfrm>
            <a:off x="0" y="1624736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CB8D592C-15C8-6623-6FDF-3DD8AFEEA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23362"/>
              </p:ext>
            </p:extLst>
          </p:nvPr>
        </p:nvGraphicFramePr>
        <p:xfrm>
          <a:off x="323528" y="1818058"/>
          <a:ext cx="8712968" cy="49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E37863-3D52-7D18-2922-9E4A001070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F5DC4B2C-582B-A07F-4C09-39C155AAE3C3}"/>
              </a:ext>
            </a:extLst>
          </p:cNvPr>
          <p:cNvSpPr txBox="1"/>
          <p:nvPr/>
        </p:nvSpPr>
        <p:spPr>
          <a:xfrm>
            <a:off x="8875931" y="77790"/>
            <a:ext cx="16316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Arial"/>
                <a:cs typeface="Arial"/>
              </a:rPr>
              <a:t>4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45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D27A5446-68A8-9468-455C-65CCF39E3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986805"/>
              </p:ext>
            </p:extLst>
          </p:nvPr>
        </p:nvGraphicFramePr>
        <p:xfrm>
          <a:off x="0" y="1036678"/>
          <a:ext cx="9036496" cy="572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06CEA-E3C9-40FE-907E-50FAAD5E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75" y="116041"/>
            <a:ext cx="7528266" cy="773641"/>
          </a:xfrm>
        </p:spPr>
        <p:txBody>
          <a:bodyPr>
            <a:noAutofit/>
          </a:bodyPr>
          <a:lstStyle/>
          <a:p>
            <a:r>
              <a:rPr lang="ru-RU" sz="26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75DD5-B834-343F-A6E9-A730D25968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247CB48-3F0F-C888-8E58-D43994056F08}"/>
              </a:ext>
            </a:extLst>
          </p:cNvPr>
          <p:cNvCxnSpPr>
            <a:cxnSpLocks/>
          </p:cNvCxnSpPr>
          <p:nvPr/>
        </p:nvCxnSpPr>
        <p:spPr>
          <a:xfrm>
            <a:off x="0" y="930518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орнамент, мультфильм, игрушка&#10;&#10;AI-generated content may be incorrect.">
            <a:extLst>
              <a:ext uri="{FF2B5EF4-FFF2-40B4-BE49-F238E27FC236}">
                <a16:creationId xmlns:a16="http://schemas.microsoft.com/office/drawing/2014/main" id="{42B62DC0-9A07-A9C9-4A40-7F6A2CE0E7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4394" r="31888" b="5822"/>
          <a:stretch/>
        </p:blipFill>
        <p:spPr>
          <a:xfrm>
            <a:off x="3573620" y="2924944"/>
            <a:ext cx="1970488" cy="19514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D694EF-49B5-4267-C1AB-76D7EDCBE65C}"/>
              </a:ext>
            </a:extLst>
          </p:cNvPr>
          <p:cNvSpPr txBox="1"/>
          <p:nvPr/>
        </p:nvSpPr>
        <p:spPr>
          <a:xfrm>
            <a:off x="3938996" y="4149080"/>
            <a:ext cx="137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100D15C-7121-34B1-E357-C51D34C9DF11}"/>
              </a:ext>
            </a:extLst>
          </p:cNvPr>
          <p:cNvSpPr txBox="1"/>
          <p:nvPr/>
        </p:nvSpPr>
        <p:spPr>
          <a:xfrm>
            <a:off x="8875931" y="77790"/>
            <a:ext cx="16316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40582646-A0D8-32E1-C86A-CF4856B679ED}"/>
              </a:ext>
            </a:extLst>
          </p:cNvPr>
          <p:cNvSpPr/>
          <p:nvPr/>
        </p:nvSpPr>
        <p:spPr>
          <a:xfrm>
            <a:off x="3105568" y="3754526"/>
            <a:ext cx="468052" cy="288032"/>
          </a:xfrm>
          <a:prstGeom prst="leftArrow">
            <a:avLst/>
          </a:prstGeom>
          <a:solidFill>
            <a:srgbClr val="275CC2"/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лево 21">
            <a:extLst>
              <a:ext uri="{FF2B5EF4-FFF2-40B4-BE49-F238E27FC236}">
                <a16:creationId xmlns:a16="http://schemas.microsoft.com/office/drawing/2014/main" id="{1D25F7CB-5815-FFBA-4F80-7BAFE027FA69}"/>
              </a:ext>
            </a:extLst>
          </p:cNvPr>
          <p:cNvSpPr/>
          <p:nvPr/>
        </p:nvSpPr>
        <p:spPr>
          <a:xfrm>
            <a:off x="5544108" y="3754526"/>
            <a:ext cx="468052" cy="288032"/>
          </a:xfrm>
          <a:prstGeom prst="leftArrow">
            <a:avLst/>
          </a:prstGeom>
          <a:solidFill>
            <a:srgbClr val="275CC2"/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: влево 22">
            <a:extLst>
              <a:ext uri="{FF2B5EF4-FFF2-40B4-BE49-F238E27FC236}">
                <a16:creationId xmlns:a16="http://schemas.microsoft.com/office/drawing/2014/main" id="{390D5135-4E6C-74E5-0D7B-84B0550629C2}"/>
              </a:ext>
            </a:extLst>
          </p:cNvPr>
          <p:cNvSpPr/>
          <p:nvPr/>
        </p:nvSpPr>
        <p:spPr>
          <a:xfrm rot="5400000">
            <a:off x="4254386" y="4966430"/>
            <a:ext cx="468052" cy="288032"/>
          </a:xfrm>
          <a:prstGeom prst="leftArrow">
            <a:avLst/>
          </a:prstGeom>
          <a:solidFill>
            <a:srgbClr val="275CC2"/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: влево 23">
            <a:extLst>
              <a:ext uri="{FF2B5EF4-FFF2-40B4-BE49-F238E27FC236}">
                <a16:creationId xmlns:a16="http://schemas.microsoft.com/office/drawing/2014/main" id="{FCE8A99F-50BE-38EE-F9EB-AD3370F00DD6}"/>
              </a:ext>
            </a:extLst>
          </p:cNvPr>
          <p:cNvSpPr/>
          <p:nvPr/>
        </p:nvSpPr>
        <p:spPr>
          <a:xfrm rot="16200000">
            <a:off x="4254386" y="2546901"/>
            <a:ext cx="468052" cy="288032"/>
          </a:xfrm>
          <a:prstGeom prst="leftArrow">
            <a:avLst/>
          </a:prstGeom>
          <a:solidFill>
            <a:srgbClr val="275CC2"/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95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40108-1687-4905-8E9E-05F52C15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22140"/>
            <a:ext cx="7488832" cy="334574"/>
          </a:xfrm>
        </p:spPr>
        <p:txBody>
          <a:bodyPr>
            <a:noAutofit/>
          </a:bodyPr>
          <a:lstStyle/>
          <a:p>
            <a:r>
              <a:rPr lang="ru-RU" sz="26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 Бюджетный процесс</a:t>
            </a:r>
            <a:endParaRPr lang="ru-RU" sz="2600" i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D40F6-DBB4-558D-B8FA-3054EE4A5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3335D22-922D-F614-9636-DDB98EA4863F}"/>
              </a:ext>
            </a:extLst>
          </p:cNvPr>
          <p:cNvCxnSpPr>
            <a:cxnSpLocks/>
          </p:cNvCxnSpPr>
          <p:nvPr/>
        </p:nvCxnSpPr>
        <p:spPr>
          <a:xfrm>
            <a:off x="0" y="930518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bject 7">
            <a:extLst>
              <a:ext uri="{FF2B5EF4-FFF2-40B4-BE49-F238E27FC236}">
                <a16:creationId xmlns:a16="http://schemas.microsoft.com/office/drawing/2014/main" id="{B4C1EB10-91A3-0CE5-9DD6-9DAA445A36D7}"/>
              </a:ext>
            </a:extLst>
          </p:cNvPr>
          <p:cNvSpPr txBox="1"/>
          <p:nvPr/>
        </p:nvSpPr>
        <p:spPr>
          <a:xfrm>
            <a:off x="7177697" y="2145532"/>
            <a:ext cx="1715394" cy="843821"/>
          </a:xfrm>
          <a:prstGeom prst="rect">
            <a:avLst/>
          </a:prstGeom>
          <a:ln w="38100">
            <a:solidFill>
              <a:srgbClr val="275CC2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бюджетного процесса</a:t>
            </a:r>
            <a:endParaRPr b="1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946D7AB-FCBC-B648-5501-25146DBCD614}"/>
              </a:ext>
            </a:extLst>
          </p:cNvPr>
          <p:cNvSpPr/>
          <p:nvPr/>
        </p:nvSpPr>
        <p:spPr>
          <a:xfrm>
            <a:off x="3883155" y="3398067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C9157639-AA8B-1A8A-E8F3-A8D98AD9C3D3}"/>
              </a:ext>
            </a:extLst>
          </p:cNvPr>
          <p:cNvSpPr/>
          <p:nvPr/>
        </p:nvSpPr>
        <p:spPr>
          <a:xfrm rot="3572646">
            <a:off x="1940283" y="3554660"/>
            <a:ext cx="2931589" cy="2707320"/>
          </a:xfrm>
          <a:prstGeom prst="trapezoid">
            <a:avLst>
              <a:gd name="adj" fmla="val 9075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рапеция 10">
            <a:extLst>
              <a:ext uri="{FF2B5EF4-FFF2-40B4-BE49-F238E27FC236}">
                <a16:creationId xmlns:a16="http://schemas.microsoft.com/office/drawing/2014/main" id="{7BA108BB-18C3-293F-E3D3-1CD060806BA3}"/>
              </a:ext>
            </a:extLst>
          </p:cNvPr>
          <p:cNvSpPr/>
          <p:nvPr/>
        </p:nvSpPr>
        <p:spPr>
          <a:xfrm rot="10800000">
            <a:off x="2018036" y="1778750"/>
            <a:ext cx="5227191" cy="1736572"/>
          </a:xfrm>
          <a:prstGeom prst="trapezoid">
            <a:avLst>
              <a:gd name="adj" fmla="val 14589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5F80D23-B1A8-17A5-5726-FB8AFE6E4B46}"/>
              </a:ext>
            </a:extLst>
          </p:cNvPr>
          <p:cNvSpPr/>
          <p:nvPr/>
        </p:nvSpPr>
        <p:spPr>
          <a:xfrm rot="17445144">
            <a:off x="4706795" y="3744228"/>
            <a:ext cx="2941512" cy="2463559"/>
          </a:xfrm>
          <a:prstGeom prst="trapezoid">
            <a:avLst>
              <a:gd name="adj" fmla="val 7095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88B3C639-80DC-2AB4-3CDC-4ADDFC442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200131"/>
              </p:ext>
            </p:extLst>
          </p:nvPr>
        </p:nvGraphicFramePr>
        <p:xfrm>
          <a:off x="2953411" y="3007359"/>
          <a:ext cx="3528391" cy="265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Круговая стрелка 35">
            <a:extLst>
              <a:ext uri="{FF2B5EF4-FFF2-40B4-BE49-F238E27FC236}">
                <a16:creationId xmlns:a16="http://schemas.microsoft.com/office/drawing/2014/main" id="{5BED64FB-6FB0-5647-6FC6-5B21A7D37FBA}"/>
              </a:ext>
            </a:extLst>
          </p:cNvPr>
          <p:cNvSpPr/>
          <p:nvPr/>
        </p:nvSpPr>
        <p:spPr>
          <a:xfrm rot="4383923">
            <a:off x="2316332" y="1729422"/>
            <a:ext cx="4957885" cy="4950699"/>
          </a:xfrm>
          <a:prstGeom prst="circularArrow">
            <a:avLst>
              <a:gd name="adj1" fmla="val 7311"/>
              <a:gd name="adj2" fmla="val 1817004"/>
              <a:gd name="adj3" fmla="val 20570237"/>
              <a:gd name="adj4" fmla="val 1524322"/>
              <a:gd name="adj5" fmla="val 8375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DC7289-2276-C7CE-E725-67F8C14E48C1}"/>
              </a:ext>
            </a:extLst>
          </p:cNvPr>
          <p:cNvSpPr txBox="1"/>
          <p:nvPr/>
        </p:nvSpPr>
        <p:spPr>
          <a:xfrm rot="3128025">
            <a:off x="3857518" y="373709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2AAEEE-5C78-3084-2D9F-D34B2BC0FB6B}"/>
              </a:ext>
            </a:extLst>
          </p:cNvPr>
          <p:cNvSpPr txBox="1"/>
          <p:nvPr/>
        </p:nvSpPr>
        <p:spPr>
          <a:xfrm rot="21016394">
            <a:off x="4105783" y="3435535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E25CBD-8021-42C6-2AFD-7876285A191B}"/>
              </a:ext>
            </a:extLst>
          </p:cNvPr>
          <p:cNvSpPr txBox="1"/>
          <p:nvPr/>
        </p:nvSpPr>
        <p:spPr>
          <a:xfrm rot="17570003">
            <a:off x="4461559" y="4081570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</a:p>
        </p:txBody>
      </p:sp>
      <p:sp>
        <p:nvSpPr>
          <p:cNvPr id="25" name="Пятиугольник 56">
            <a:extLst>
              <a:ext uri="{FF2B5EF4-FFF2-40B4-BE49-F238E27FC236}">
                <a16:creationId xmlns:a16="http://schemas.microsoft.com/office/drawing/2014/main" id="{F550B3DD-29A8-C265-0F68-772477763DCA}"/>
              </a:ext>
            </a:extLst>
          </p:cNvPr>
          <p:cNvSpPr/>
          <p:nvPr/>
        </p:nvSpPr>
        <p:spPr>
          <a:xfrm>
            <a:off x="1216951" y="6127256"/>
            <a:ext cx="2515487" cy="379286"/>
          </a:xfrm>
          <a:prstGeom prst="homePlate">
            <a:avLst/>
          </a:prstGeom>
          <a:solidFill>
            <a:srgbClr val="D38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Решения</a:t>
            </a:r>
          </a:p>
        </p:txBody>
      </p:sp>
      <p:sp>
        <p:nvSpPr>
          <p:cNvPr id="27" name="Пятиугольник 59">
            <a:extLst>
              <a:ext uri="{FF2B5EF4-FFF2-40B4-BE49-F238E27FC236}">
                <a16:creationId xmlns:a16="http://schemas.microsoft.com/office/drawing/2014/main" id="{BB60E0B2-F2A6-91C2-D975-2A4325C85A17}"/>
              </a:ext>
            </a:extLst>
          </p:cNvPr>
          <p:cNvSpPr/>
          <p:nvPr/>
        </p:nvSpPr>
        <p:spPr>
          <a:xfrm>
            <a:off x="798534" y="5066478"/>
            <a:ext cx="2039198" cy="398182"/>
          </a:xfrm>
          <a:prstGeom prst="homePlate">
            <a:avLst/>
          </a:prstGeom>
          <a:solidFill>
            <a:srgbClr val="D38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Думой</a:t>
            </a:r>
          </a:p>
        </p:txBody>
      </p:sp>
      <p:sp>
        <p:nvSpPr>
          <p:cNvPr id="28" name="Пятиугольник 60">
            <a:extLst>
              <a:ext uri="{FF2B5EF4-FFF2-40B4-BE49-F238E27FC236}">
                <a16:creationId xmlns:a16="http://schemas.microsoft.com/office/drawing/2014/main" id="{A1C96524-C7BB-6F94-5ED9-F5FE1351063F}"/>
              </a:ext>
            </a:extLst>
          </p:cNvPr>
          <p:cNvSpPr/>
          <p:nvPr/>
        </p:nvSpPr>
        <p:spPr>
          <a:xfrm>
            <a:off x="1103155" y="5599635"/>
            <a:ext cx="2080559" cy="385362"/>
          </a:xfrm>
          <a:prstGeom prst="homePlate">
            <a:avLst/>
          </a:prstGeom>
          <a:solidFill>
            <a:srgbClr val="D3817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Думой</a:t>
            </a:r>
          </a:p>
        </p:txBody>
      </p:sp>
      <p:sp>
        <p:nvSpPr>
          <p:cNvPr id="29" name="Пятиугольник 62">
            <a:extLst>
              <a:ext uri="{FF2B5EF4-FFF2-40B4-BE49-F238E27FC236}">
                <a16:creationId xmlns:a16="http://schemas.microsoft.com/office/drawing/2014/main" id="{789AB963-C7C6-7FF5-7E01-88BC87339691}"/>
              </a:ext>
            </a:extLst>
          </p:cNvPr>
          <p:cNvSpPr/>
          <p:nvPr/>
        </p:nvSpPr>
        <p:spPr>
          <a:xfrm>
            <a:off x="528690" y="3481811"/>
            <a:ext cx="2080559" cy="504056"/>
          </a:xfrm>
          <a:prstGeom prst="homePlate">
            <a:avLst/>
          </a:prstGeom>
          <a:solidFill>
            <a:srgbClr val="B6CD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63">
            <a:extLst>
              <a:ext uri="{FF2B5EF4-FFF2-40B4-BE49-F238E27FC236}">
                <a16:creationId xmlns:a16="http://schemas.microsoft.com/office/drawing/2014/main" id="{1E510164-AB6A-7FA4-B1E9-01ECF7C542B2}"/>
              </a:ext>
            </a:extLst>
          </p:cNvPr>
          <p:cNvSpPr/>
          <p:nvPr/>
        </p:nvSpPr>
        <p:spPr>
          <a:xfrm>
            <a:off x="836094" y="2873748"/>
            <a:ext cx="2005468" cy="504056"/>
          </a:xfrm>
          <a:prstGeom prst="homePlate">
            <a:avLst/>
          </a:prstGeom>
          <a:solidFill>
            <a:srgbClr val="B6CD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выплаты населению</a:t>
            </a:r>
          </a:p>
        </p:txBody>
      </p:sp>
      <p:sp>
        <p:nvSpPr>
          <p:cNvPr id="31" name="Пятиугольник 64">
            <a:extLst>
              <a:ext uri="{FF2B5EF4-FFF2-40B4-BE49-F238E27FC236}">
                <a16:creationId xmlns:a16="http://schemas.microsoft.com/office/drawing/2014/main" id="{F6557148-C766-056D-ED90-7F314C155478}"/>
              </a:ext>
            </a:extLst>
          </p:cNvPr>
          <p:cNvSpPr/>
          <p:nvPr/>
        </p:nvSpPr>
        <p:spPr>
          <a:xfrm>
            <a:off x="1477191" y="1919019"/>
            <a:ext cx="2240963" cy="379343"/>
          </a:xfrm>
          <a:prstGeom prst="homePlate">
            <a:avLst/>
          </a:prstGeom>
          <a:solidFill>
            <a:srgbClr val="B6CD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иных расходов</a:t>
            </a:r>
          </a:p>
        </p:txBody>
      </p:sp>
      <p:sp>
        <p:nvSpPr>
          <p:cNvPr id="32" name="Пятиугольник 65">
            <a:extLst>
              <a:ext uri="{FF2B5EF4-FFF2-40B4-BE49-F238E27FC236}">
                <a16:creationId xmlns:a16="http://schemas.microsoft.com/office/drawing/2014/main" id="{85F5C4FE-1183-2332-82E6-7073025472CC}"/>
              </a:ext>
            </a:extLst>
          </p:cNvPr>
          <p:cNvSpPr/>
          <p:nvPr/>
        </p:nvSpPr>
        <p:spPr>
          <a:xfrm flipH="1">
            <a:off x="6929021" y="4520159"/>
            <a:ext cx="2138276" cy="360367"/>
          </a:xfrm>
          <a:prstGeom prst="homePlate">
            <a:avLst/>
          </a:prstGeom>
          <a:solidFill>
            <a:srgbClr val="84A9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отчетности</a:t>
            </a:r>
          </a:p>
        </p:txBody>
      </p:sp>
      <p:sp>
        <p:nvSpPr>
          <p:cNvPr id="33" name="Пятиугольник 67">
            <a:extLst>
              <a:ext uri="{FF2B5EF4-FFF2-40B4-BE49-F238E27FC236}">
                <a16:creationId xmlns:a16="http://schemas.microsoft.com/office/drawing/2014/main" id="{DFB10853-833A-C211-3725-15084AF9B095}"/>
              </a:ext>
            </a:extLst>
          </p:cNvPr>
          <p:cNvSpPr/>
          <p:nvPr/>
        </p:nvSpPr>
        <p:spPr>
          <a:xfrm flipH="1">
            <a:off x="6011497" y="6044022"/>
            <a:ext cx="2236162" cy="384461"/>
          </a:xfrm>
          <a:prstGeom prst="homePlate">
            <a:avLst/>
          </a:prstGeom>
          <a:solidFill>
            <a:srgbClr val="84A9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Решения</a:t>
            </a:r>
          </a:p>
        </p:txBody>
      </p:sp>
      <p:sp>
        <p:nvSpPr>
          <p:cNvPr id="34" name="Пятиугольник 68">
            <a:extLst>
              <a:ext uri="{FF2B5EF4-FFF2-40B4-BE49-F238E27FC236}">
                <a16:creationId xmlns:a16="http://schemas.microsoft.com/office/drawing/2014/main" id="{A041AEAE-72CB-0D99-2AFC-93F288CD5000}"/>
              </a:ext>
            </a:extLst>
          </p:cNvPr>
          <p:cNvSpPr/>
          <p:nvPr/>
        </p:nvSpPr>
        <p:spPr>
          <a:xfrm flipH="1">
            <a:off x="6481984" y="5548790"/>
            <a:ext cx="1944216" cy="384461"/>
          </a:xfrm>
          <a:prstGeom prst="homePlate">
            <a:avLst/>
          </a:prstGeom>
          <a:solidFill>
            <a:srgbClr val="84A9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Думой</a:t>
            </a:r>
          </a:p>
        </p:txBody>
      </p:sp>
      <p:sp>
        <p:nvSpPr>
          <p:cNvPr id="35" name="Пятиугольник 69">
            <a:extLst>
              <a:ext uri="{FF2B5EF4-FFF2-40B4-BE49-F238E27FC236}">
                <a16:creationId xmlns:a16="http://schemas.microsoft.com/office/drawing/2014/main" id="{AA75BA1E-30A9-CF5A-FFF4-CE2D20E8805D}"/>
              </a:ext>
            </a:extLst>
          </p:cNvPr>
          <p:cNvSpPr/>
          <p:nvPr/>
        </p:nvSpPr>
        <p:spPr>
          <a:xfrm flipH="1">
            <a:off x="6713160" y="5039347"/>
            <a:ext cx="1944216" cy="367150"/>
          </a:xfrm>
          <a:prstGeom prst="homePlate">
            <a:avLst/>
          </a:prstGeom>
          <a:solidFill>
            <a:srgbClr val="84A9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Думой</a:t>
            </a:r>
          </a:p>
        </p:txBody>
      </p:sp>
      <p:sp>
        <p:nvSpPr>
          <p:cNvPr id="36" name="Пятиугольник 71">
            <a:extLst>
              <a:ext uri="{FF2B5EF4-FFF2-40B4-BE49-F238E27FC236}">
                <a16:creationId xmlns:a16="http://schemas.microsoft.com/office/drawing/2014/main" id="{A3E46C75-A9F5-EF05-75D9-2C466EAA480F}"/>
              </a:ext>
            </a:extLst>
          </p:cNvPr>
          <p:cNvSpPr/>
          <p:nvPr/>
        </p:nvSpPr>
        <p:spPr>
          <a:xfrm>
            <a:off x="1263179" y="2413915"/>
            <a:ext cx="1944216" cy="360040"/>
          </a:xfrm>
          <a:prstGeom prst="homePlate">
            <a:avLst/>
          </a:prstGeom>
          <a:solidFill>
            <a:srgbClr val="B6CD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27E600-DE6C-F6F0-B32D-3610D2CFEB5F}"/>
              </a:ext>
            </a:extLst>
          </p:cNvPr>
          <p:cNvSpPr txBox="1"/>
          <p:nvPr/>
        </p:nvSpPr>
        <p:spPr>
          <a:xfrm>
            <a:off x="4104126" y="40811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</a:p>
        </p:txBody>
      </p:sp>
      <p:sp>
        <p:nvSpPr>
          <p:cNvPr id="38" name="Круговая стрелка 75">
            <a:extLst>
              <a:ext uri="{FF2B5EF4-FFF2-40B4-BE49-F238E27FC236}">
                <a16:creationId xmlns:a16="http://schemas.microsoft.com/office/drawing/2014/main" id="{6084F654-D583-9DD1-718D-43A45F4AC4F6}"/>
              </a:ext>
            </a:extLst>
          </p:cNvPr>
          <p:cNvSpPr/>
          <p:nvPr/>
        </p:nvSpPr>
        <p:spPr>
          <a:xfrm rot="19689061">
            <a:off x="3169269" y="2415170"/>
            <a:ext cx="2771748" cy="2499828"/>
          </a:xfrm>
          <a:prstGeom prst="circularArrow">
            <a:avLst>
              <a:gd name="adj1" fmla="val 9852"/>
              <a:gd name="adj2" fmla="val 1066329"/>
              <a:gd name="adj3" fmla="val 20521652"/>
              <a:gd name="adj4" fmla="val 15476710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Круговая стрелка 76">
            <a:extLst>
              <a:ext uri="{FF2B5EF4-FFF2-40B4-BE49-F238E27FC236}">
                <a16:creationId xmlns:a16="http://schemas.microsoft.com/office/drawing/2014/main" id="{947B3631-330B-9C43-D165-B8F718CE9077}"/>
              </a:ext>
            </a:extLst>
          </p:cNvPr>
          <p:cNvSpPr/>
          <p:nvPr/>
        </p:nvSpPr>
        <p:spPr>
          <a:xfrm rot="3722842">
            <a:off x="3814893" y="3249767"/>
            <a:ext cx="2467529" cy="2971703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CE8040FC-FF54-26AB-5972-6738185AA5F6}"/>
              </a:ext>
            </a:extLst>
          </p:cNvPr>
          <p:cNvSpPr/>
          <p:nvPr/>
        </p:nvSpPr>
        <p:spPr>
          <a:xfrm>
            <a:off x="4675626" y="5308973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1635509-2CF9-36EC-B8AF-062EB59E5F67}"/>
              </a:ext>
            </a:extLst>
          </p:cNvPr>
          <p:cNvSpPr/>
          <p:nvPr/>
        </p:nvSpPr>
        <p:spPr>
          <a:xfrm>
            <a:off x="3391031" y="3432061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7247D11-5A61-AD1E-10FF-79E5EC136A79}"/>
              </a:ext>
            </a:extLst>
          </p:cNvPr>
          <p:cNvSpPr/>
          <p:nvPr/>
        </p:nvSpPr>
        <p:spPr>
          <a:xfrm>
            <a:off x="5562226" y="3368439"/>
            <a:ext cx="432048" cy="432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3" name="Круговая стрелка 34">
            <a:extLst>
              <a:ext uri="{FF2B5EF4-FFF2-40B4-BE49-F238E27FC236}">
                <a16:creationId xmlns:a16="http://schemas.microsoft.com/office/drawing/2014/main" id="{34754D18-465D-3D8C-155F-D9C7594885EF}"/>
              </a:ext>
            </a:extLst>
          </p:cNvPr>
          <p:cNvSpPr/>
          <p:nvPr/>
        </p:nvSpPr>
        <p:spPr>
          <a:xfrm rot="10406174">
            <a:off x="3010594" y="2769147"/>
            <a:ext cx="2309684" cy="3106608"/>
          </a:xfrm>
          <a:prstGeom prst="circularArrow">
            <a:avLst>
              <a:gd name="adj1" fmla="val 9852"/>
              <a:gd name="adj2" fmla="val 1195930"/>
              <a:gd name="adj3" fmla="val 20521652"/>
              <a:gd name="adj4" fmla="val 16459112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id="{38AFD431-4B62-431B-09CC-377FF50F013A}"/>
              </a:ext>
            </a:extLst>
          </p:cNvPr>
          <p:cNvCxnSpPr>
            <a:stCxn id="6" idx="2"/>
          </p:cNvCxnSpPr>
          <p:nvPr/>
        </p:nvCxnSpPr>
        <p:spPr>
          <a:xfrm rot="5400000">
            <a:off x="7331855" y="2675746"/>
            <a:ext cx="389933" cy="1017147"/>
          </a:xfrm>
          <a:prstGeom prst="bentConnector2">
            <a:avLst/>
          </a:prstGeom>
          <a:ln w="38100">
            <a:solidFill>
              <a:srgbClr val="275C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2">
            <a:extLst>
              <a:ext uri="{FF2B5EF4-FFF2-40B4-BE49-F238E27FC236}">
                <a16:creationId xmlns:a16="http://schemas.microsoft.com/office/drawing/2014/main" id="{F7A58E42-C89A-AFAF-BF6A-EA2775A18C77}"/>
              </a:ext>
            </a:extLst>
          </p:cNvPr>
          <p:cNvSpPr txBox="1"/>
          <p:nvPr/>
        </p:nvSpPr>
        <p:spPr>
          <a:xfrm>
            <a:off x="264124" y="1008635"/>
            <a:ext cx="869919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450000" algn="just">
              <a:lnSpc>
                <a:spcPct val="100000"/>
              </a:lnSpc>
              <a:spcBef>
                <a:spcPts val="100"/>
              </a:spcBef>
              <a:tabLst>
                <a:tab pos="1906905" algn="l"/>
                <a:tab pos="3309620" algn="l"/>
                <a:tab pos="3716020" algn="l"/>
                <a:tab pos="5371465" algn="l"/>
                <a:tab pos="7555865" algn="l"/>
              </a:tabLst>
            </a:pPr>
            <a:r>
              <a:rPr lang="ru-RU" sz="1200" b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</a:t>
            </a:r>
            <a:r>
              <a:rPr lang="ru-RU" sz="1200" b="1" spc="-1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200" b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 </a:t>
            </a:r>
            <a:r>
              <a:rPr lang="en-US" sz="120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─</a:t>
            </a:r>
            <a:r>
              <a:rPr lang="ru-RU" sz="120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rgbClr val="275CC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200" dirty="0">
              <a:solidFill>
                <a:srgbClr val="275C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9EA85360-A617-6F4A-0CFB-EA108E966BA1}"/>
              </a:ext>
            </a:extLst>
          </p:cNvPr>
          <p:cNvSpPr txBox="1"/>
          <p:nvPr/>
        </p:nvSpPr>
        <p:spPr>
          <a:xfrm>
            <a:off x="8875931" y="77790"/>
            <a:ext cx="16316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5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B55-51A6-4298-AC92-C74DA267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47" y="210630"/>
            <a:ext cx="8229600" cy="77949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 Бюджет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EC6450F-D160-467B-9012-C8F9249E4F8D}"/>
              </a:ext>
            </a:extLst>
          </p:cNvPr>
          <p:cNvSpPr/>
          <p:nvPr/>
        </p:nvSpPr>
        <p:spPr>
          <a:xfrm>
            <a:off x="593934" y="1417448"/>
            <a:ext cx="8229600" cy="1296144"/>
          </a:xfrm>
          <a:prstGeom prst="roundRect">
            <a:avLst/>
          </a:prstGeom>
          <a:noFill/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sz="160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 старо нормандского </a:t>
            </a:r>
            <a:r>
              <a:rPr lang="en-US" sz="160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 – </a:t>
            </a:r>
            <a:r>
              <a:rPr lang="ru-RU" sz="160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Стрелка вниз 5">
            <a:extLst>
              <a:ext uri="{FF2B5EF4-FFF2-40B4-BE49-F238E27FC236}">
                <a16:creationId xmlns:a16="http://schemas.microsoft.com/office/drawing/2014/main" id="{0FAEF815-C303-4993-877B-0BD54BB85AEE}"/>
              </a:ext>
            </a:extLst>
          </p:cNvPr>
          <p:cNvSpPr/>
          <p:nvPr/>
        </p:nvSpPr>
        <p:spPr>
          <a:xfrm rot="10800000">
            <a:off x="1763688" y="3124179"/>
            <a:ext cx="1079500" cy="9773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низ 5">
            <a:extLst>
              <a:ext uri="{FF2B5EF4-FFF2-40B4-BE49-F238E27FC236}">
                <a16:creationId xmlns:a16="http://schemas.microsoft.com/office/drawing/2014/main" id="{4BA06FCA-B18A-400C-8551-F08695991C88}"/>
              </a:ext>
            </a:extLst>
          </p:cNvPr>
          <p:cNvSpPr/>
          <p:nvPr/>
        </p:nvSpPr>
        <p:spPr>
          <a:xfrm rot="10800000">
            <a:off x="6447580" y="3158724"/>
            <a:ext cx="1079500" cy="9773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C90ACA-5525-4C23-85F0-2B6E00D501D7}"/>
              </a:ext>
            </a:extLst>
          </p:cNvPr>
          <p:cNvSpPr/>
          <p:nvPr/>
        </p:nvSpPr>
        <p:spPr>
          <a:xfrm>
            <a:off x="448431" y="4410093"/>
            <a:ext cx="3600400" cy="2016224"/>
          </a:xfrm>
          <a:prstGeom prst="roundRect">
            <a:avLst/>
          </a:prstGeom>
          <a:noFill/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</a:t>
            </a:r>
            <a:r>
              <a:rPr lang="ru-RU" sz="160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средства: налоги юридических и физических лиц, административные платежи и сборы, безвозмездные поступления).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8DFB238-697A-49CD-845B-A0216CCBFE99}"/>
              </a:ext>
            </a:extLst>
          </p:cNvPr>
          <p:cNvSpPr/>
          <p:nvPr/>
        </p:nvSpPr>
        <p:spPr>
          <a:xfrm>
            <a:off x="5151126" y="4410093"/>
            <a:ext cx="3672408" cy="2016224"/>
          </a:xfrm>
          <a:prstGeom prst="roundRect">
            <a:avLst/>
          </a:prstGeom>
          <a:noFill/>
          <a:ln>
            <a:solidFill>
              <a:srgbClr val="275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 sz="1600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 (социальные выплаты населению, финансовое обеспечение муниципальных учреждений (образования, культуры и др.).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4D9E21-C6E0-FE63-B19C-5173D03D7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91133D9-7EC2-A6CE-DD71-BD0C946B777F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bject 3">
            <a:extLst>
              <a:ext uri="{FF2B5EF4-FFF2-40B4-BE49-F238E27FC236}">
                <a16:creationId xmlns:a16="http://schemas.microsoft.com/office/drawing/2014/main" id="{542F0D7E-5F99-1264-FA82-BE75A19912E8}"/>
              </a:ext>
            </a:extLst>
          </p:cNvPr>
          <p:cNvSpPr txBox="1"/>
          <p:nvPr/>
        </p:nvSpPr>
        <p:spPr>
          <a:xfrm>
            <a:off x="8875931" y="77790"/>
            <a:ext cx="16316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7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олото, духовые инструменты&#10;&#10;AI-generated content may be incorrect.">
            <a:extLst>
              <a:ext uri="{FF2B5EF4-FFF2-40B4-BE49-F238E27FC236}">
                <a16:creationId xmlns:a16="http://schemas.microsoft.com/office/drawing/2014/main" id="{D154E8C2-9730-FC73-A4F2-19F1E436B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66" y="4420494"/>
            <a:ext cx="1994375" cy="18414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F9BB6-2A5F-476C-B753-E7D19C1F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27" y="321800"/>
            <a:ext cx="8280920" cy="623041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275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 Дефицит и профицит бюджета</a:t>
            </a:r>
          </a:p>
        </p:txBody>
      </p:sp>
      <p:pic>
        <p:nvPicPr>
          <p:cNvPr id="10" name="Рисунок 9" descr="Изображение выглядит как бумага, мешок, аксессуар, Модный аксессуар&#10;&#10;AI-generated content may be incorrect.">
            <a:extLst>
              <a:ext uri="{FF2B5EF4-FFF2-40B4-BE49-F238E27FC236}">
                <a16:creationId xmlns:a16="http://schemas.microsoft.com/office/drawing/2014/main" id="{3943EB11-57AB-5F44-7B17-BC64BDC13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6" y="1893579"/>
            <a:ext cx="1823429" cy="14258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бумага, мешок, аксессуар, Модный аксессуар&#10;&#10;AI-generated content may be incorrect.">
            <a:extLst>
              <a:ext uri="{FF2B5EF4-FFF2-40B4-BE49-F238E27FC236}">
                <a16:creationId xmlns:a16="http://schemas.microsoft.com/office/drawing/2014/main" id="{78B67C0F-C421-5140-9ADF-4AC80025C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7" y="1549725"/>
            <a:ext cx="2550225" cy="199413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E163A92-00AF-D8F2-EF6A-994608A19611}"/>
              </a:ext>
            </a:extLst>
          </p:cNvPr>
          <p:cNvCxnSpPr>
            <a:cxnSpLocks/>
          </p:cNvCxnSpPr>
          <p:nvPr/>
        </p:nvCxnSpPr>
        <p:spPr>
          <a:xfrm>
            <a:off x="2657653" y="2582159"/>
            <a:ext cx="524819" cy="0"/>
          </a:xfrm>
          <a:prstGeom prst="line">
            <a:avLst/>
          </a:prstGeom>
          <a:ln w="76200">
            <a:solidFill>
              <a:srgbClr val="275CC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D10DD13-C962-E0C6-7F56-1819D7642CE3}"/>
              </a:ext>
            </a:extLst>
          </p:cNvPr>
          <p:cNvCxnSpPr>
            <a:cxnSpLocks/>
          </p:cNvCxnSpPr>
          <p:nvPr/>
        </p:nvCxnSpPr>
        <p:spPr>
          <a:xfrm>
            <a:off x="6016391" y="2277359"/>
            <a:ext cx="524819" cy="0"/>
          </a:xfrm>
          <a:prstGeom prst="line">
            <a:avLst/>
          </a:prstGeom>
          <a:ln w="76200">
            <a:solidFill>
              <a:srgbClr val="275CC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DC5E0C0-4695-9EF3-6CEB-7A6CE6900623}"/>
              </a:ext>
            </a:extLst>
          </p:cNvPr>
          <p:cNvCxnSpPr>
            <a:cxnSpLocks/>
          </p:cNvCxnSpPr>
          <p:nvPr/>
        </p:nvCxnSpPr>
        <p:spPr>
          <a:xfrm>
            <a:off x="6016391" y="2582159"/>
            <a:ext cx="524819" cy="0"/>
          </a:xfrm>
          <a:prstGeom prst="line">
            <a:avLst/>
          </a:prstGeom>
          <a:ln w="76200">
            <a:solidFill>
              <a:srgbClr val="275CC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Изображение выглядит как желтый, фрукт, еда&#10;&#10;AI-generated content may be incorrect.">
            <a:extLst>
              <a:ext uri="{FF2B5EF4-FFF2-40B4-BE49-F238E27FC236}">
                <a16:creationId xmlns:a16="http://schemas.microsoft.com/office/drawing/2014/main" id="{B223F79A-C28B-E767-8B14-578BEDFF8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60" y="1783350"/>
            <a:ext cx="1720395" cy="16914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9386D33-F891-2374-6C28-67C660C4A6EB}"/>
              </a:ext>
            </a:extLst>
          </p:cNvPr>
          <p:cNvSpPr txBox="1"/>
          <p:nvPr/>
        </p:nvSpPr>
        <p:spPr>
          <a:xfrm>
            <a:off x="990691" y="2762745"/>
            <a:ext cx="111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D76D57-4125-3529-3C37-0844C2AB5456}"/>
              </a:ext>
            </a:extLst>
          </p:cNvPr>
          <p:cNvSpPr txBox="1"/>
          <p:nvPr/>
        </p:nvSpPr>
        <p:spPr>
          <a:xfrm>
            <a:off x="4212891" y="2913444"/>
            <a:ext cx="129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33E074-5FF3-91AD-0885-5F2B7D87A69E}"/>
              </a:ext>
            </a:extLst>
          </p:cNvPr>
          <p:cNvSpPr txBox="1"/>
          <p:nvPr/>
        </p:nvSpPr>
        <p:spPr>
          <a:xfrm>
            <a:off x="7229825" y="3019918"/>
            <a:ext cx="11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FD25602-7085-A16A-D550-E3A3E162E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8AA75FE-D682-A8F0-DD24-824FD48C0691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Изображение выглядит как бумага, мешок, аксессуар, Модный аксессуар&#10;&#10;AI-generated content may be incorrect.">
            <a:extLst>
              <a:ext uri="{FF2B5EF4-FFF2-40B4-BE49-F238E27FC236}">
                <a16:creationId xmlns:a16="http://schemas.microsoft.com/office/drawing/2014/main" id="{4425F041-D247-D47B-69AF-EAC564843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2" y="4235715"/>
            <a:ext cx="2482503" cy="220205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бумага, мешок, аксессуар, Модный аксессуар&#10;&#10;AI-generated content may be incorrect.">
            <a:extLst>
              <a:ext uri="{FF2B5EF4-FFF2-40B4-BE49-F238E27FC236}">
                <a16:creationId xmlns:a16="http://schemas.microsoft.com/office/drawing/2014/main" id="{BFAC8E56-B86E-8321-C9FA-514559D91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53" y="4699119"/>
            <a:ext cx="1848397" cy="1445344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4E51EB0-8203-839A-3BC2-F27D14159AD4}"/>
              </a:ext>
            </a:extLst>
          </p:cNvPr>
          <p:cNvCxnSpPr>
            <a:cxnSpLocks/>
          </p:cNvCxnSpPr>
          <p:nvPr/>
        </p:nvCxnSpPr>
        <p:spPr>
          <a:xfrm>
            <a:off x="2854724" y="5421791"/>
            <a:ext cx="565360" cy="0"/>
          </a:xfrm>
          <a:prstGeom prst="line">
            <a:avLst/>
          </a:prstGeom>
          <a:ln w="76200">
            <a:solidFill>
              <a:srgbClr val="275CC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4B8F187-3FD2-62D0-6E71-E79B9A5F2797}"/>
              </a:ext>
            </a:extLst>
          </p:cNvPr>
          <p:cNvCxnSpPr>
            <a:cxnSpLocks/>
          </p:cNvCxnSpPr>
          <p:nvPr/>
        </p:nvCxnSpPr>
        <p:spPr>
          <a:xfrm>
            <a:off x="5890392" y="5094824"/>
            <a:ext cx="565360" cy="0"/>
          </a:xfrm>
          <a:prstGeom prst="line">
            <a:avLst/>
          </a:prstGeom>
          <a:ln w="76200">
            <a:solidFill>
              <a:srgbClr val="275CC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836D125-F8AB-2C3D-6FD8-7ABD08318DBF}"/>
              </a:ext>
            </a:extLst>
          </p:cNvPr>
          <p:cNvCxnSpPr>
            <a:cxnSpLocks/>
          </p:cNvCxnSpPr>
          <p:nvPr/>
        </p:nvCxnSpPr>
        <p:spPr>
          <a:xfrm>
            <a:off x="5890392" y="5399624"/>
            <a:ext cx="565360" cy="0"/>
          </a:xfrm>
          <a:prstGeom prst="line">
            <a:avLst/>
          </a:prstGeom>
          <a:ln w="76200">
            <a:solidFill>
              <a:srgbClr val="275CC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F4930C4-B9FB-0609-57D7-49422D785955}"/>
              </a:ext>
            </a:extLst>
          </p:cNvPr>
          <p:cNvSpPr txBox="1"/>
          <p:nvPr/>
        </p:nvSpPr>
        <p:spPr>
          <a:xfrm>
            <a:off x="986072" y="5589240"/>
            <a:ext cx="119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C04258-112D-D86E-4A84-16BE310AAFA0}"/>
              </a:ext>
            </a:extLst>
          </p:cNvPr>
          <p:cNvSpPr txBox="1"/>
          <p:nvPr/>
        </p:nvSpPr>
        <p:spPr>
          <a:xfrm>
            <a:off x="4215298" y="5701994"/>
            <a:ext cx="110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EA2195-28A1-FAE9-8593-D4F50F242D82}"/>
              </a:ext>
            </a:extLst>
          </p:cNvPr>
          <p:cNvSpPr txBox="1"/>
          <p:nvPr/>
        </p:nvSpPr>
        <p:spPr>
          <a:xfrm>
            <a:off x="7288361" y="5702139"/>
            <a:ext cx="123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1236AD9E-4D70-122F-2D1B-832BC08BB994}"/>
              </a:ext>
            </a:extLst>
          </p:cNvPr>
          <p:cNvSpPr txBox="1"/>
          <p:nvPr/>
        </p:nvSpPr>
        <p:spPr>
          <a:xfrm>
            <a:off x="8875931" y="77790"/>
            <a:ext cx="16316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525751" y="280126"/>
            <a:ext cx="6092498" cy="5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>
                <a:solidFill>
                  <a:srgbClr val="275CC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460432" y="6492875"/>
            <a:ext cx="560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D40081-D6EA-FCA2-6BB2-55F07C88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6BE6F36-EED5-1914-C7C0-786280CA770F}"/>
              </a:ext>
            </a:extLst>
          </p:cNvPr>
          <p:cNvCxnSpPr>
            <a:cxnSpLocks/>
          </p:cNvCxnSpPr>
          <p:nvPr/>
        </p:nvCxnSpPr>
        <p:spPr>
          <a:xfrm>
            <a:off x="-17653" y="971195"/>
            <a:ext cx="9144000" cy="1588"/>
          </a:xfrm>
          <a:prstGeom prst="line">
            <a:avLst/>
          </a:prstGeom>
          <a:ln>
            <a:solidFill>
              <a:srgbClr val="275CC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B2BF3946-35B4-334C-04DE-3ADD1AAEF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303718"/>
              </p:ext>
            </p:extLst>
          </p:nvPr>
        </p:nvGraphicFramePr>
        <p:xfrm>
          <a:off x="240136" y="1189354"/>
          <a:ext cx="8769102" cy="531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93CF5B85-0544-CFF7-A4E3-453FA6AC2797}"/>
              </a:ext>
            </a:extLst>
          </p:cNvPr>
          <p:cNvSpPr txBox="1"/>
          <p:nvPr/>
        </p:nvSpPr>
        <p:spPr>
          <a:xfrm>
            <a:off x="8875931" y="77790"/>
            <a:ext cx="16316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5" dirty="0">
                <a:solidFill>
                  <a:srgbClr val="AEAB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9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3251</TotalTime>
  <Words>1914</Words>
  <Application>Microsoft Office PowerPoint</Application>
  <PresentationFormat>Экран (4:3)</PresentationFormat>
  <Paragraphs>496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Arial Narrow</vt:lpstr>
      <vt:lpstr>Times New Roman</vt:lpstr>
      <vt:lpstr>Wingdings</vt:lpstr>
      <vt:lpstr>Тема Office</vt:lpstr>
      <vt:lpstr>БЮДЖЕТ ДЛЯ ГРАЖДАН </vt:lpstr>
      <vt:lpstr>Боровичский муниципальный округ в цифрах</vt:lpstr>
      <vt:lpstr>Основные понятия: Бюджет для граждан</vt:lpstr>
      <vt:lpstr>Проект бюджета Боровичского муниципального округа составляется и утверждается на трёхлетний период и основывается на:</vt:lpstr>
      <vt:lpstr>Гражданин, его участие в бюджетном процессе</vt:lpstr>
      <vt:lpstr>Основные понятия: Бюджетный процесс</vt:lpstr>
      <vt:lpstr>Основные понятия: Бюджет</vt:lpstr>
      <vt:lpstr>Основные понятия: Дефицит и профицит бюджета</vt:lpstr>
      <vt:lpstr>Презентация PowerPoint</vt:lpstr>
      <vt:lpstr>Основные понятия: Безвозмездные поступления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Прогнозируемые поступления в бюджет округа основных доходных источников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Боровичского муниципального округа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Андреевна Ланихина</dc:creator>
  <cp:lastModifiedBy>28 кабинет</cp:lastModifiedBy>
  <cp:revision>358</cp:revision>
  <cp:lastPrinted>2025-11-25T08:30:14Z</cp:lastPrinted>
  <dcterms:created xsi:type="dcterms:W3CDTF">2018-08-20T02:02:54Z</dcterms:created>
  <dcterms:modified xsi:type="dcterms:W3CDTF">2025-11-28T05:59:18Z</dcterms:modified>
</cp:coreProperties>
</file>